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80"/>
  </p:notesMasterIdLst>
  <p:sldIdLst>
    <p:sldId id="256" r:id="rId2"/>
    <p:sldId id="258" r:id="rId3"/>
    <p:sldId id="319" r:id="rId4"/>
    <p:sldId id="257" r:id="rId5"/>
    <p:sldId id="338" r:id="rId6"/>
    <p:sldId id="291" r:id="rId7"/>
    <p:sldId id="289" r:id="rId8"/>
    <p:sldId id="290" r:id="rId9"/>
    <p:sldId id="292" r:id="rId10"/>
    <p:sldId id="293" r:id="rId11"/>
    <p:sldId id="294" r:id="rId12"/>
    <p:sldId id="295" r:id="rId13"/>
    <p:sldId id="296" r:id="rId14"/>
    <p:sldId id="297" r:id="rId15"/>
    <p:sldId id="298" r:id="rId16"/>
    <p:sldId id="300" r:id="rId17"/>
    <p:sldId id="299" r:id="rId18"/>
    <p:sldId id="318" r:id="rId19"/>
    <p:sldId id="302" r:id="rId20"/>
    <p:sldId id="303" r:id="rId21"/>
    <p:sldId id="304" r:id="rId22"/>
    <p:sldId id="305" r:id="rId23"/>
    <p:sldId id="317" r:id="rId24"/>
    <p:sldId id="307" r:id="rId25"/>
    <p:sldId id="308" r:id="rId26"/>
    <p:sldId id="309" r:id="rId27"/>
    <p:sldId id="310" r:id="rId28"/>
    <p:sldId id="311" r:id="rId29"/>
    <p:sldId id="312" r:id="rId30"/>
    <p:sldId id="313" r:id="rId31"/>
    <p:sldId id="314" r:id="rId32"/>
    <p:sldId id="315" r:id="rId33"/>
    <p:sldId id="339" r:id="rId34"/>
    <p:sldId id="316" r:id="rId35"/>
    <p:sldId id="285" r:id="rId36"/>
    <p:sldId id="275" r:id="rId37"/>
    <p:sldId id="278" r:id="rId38"/>
    <p:sldId id="279" r:id="rId39"/>
    <p:sldId id="280" r:id="rId40"/>
    <p:sldId id="281" r:id="rId41"/>
    <p:sldId id="282" r:id="rId42"/>
    <p:sldId id="283" r:id="rId43"/>
    <p:sldId id="284" r:id="rId44"/>
    <p:sldId id="261" r:id="rId45"/>
    <p:sldId id="262" r:id="rId46"/>
    <p:sldId id="263" r:id="rId47"/>
    <p:sldId id="264" r:id="rId48"/>
    <p:sldId id="265" r:id="rId49"/>
    <p:sldId id="323" r:id="rId50"/>
    <p:sldId id="324" r:id="rId51"/>
    <p:sldId id="325" r:id="rId52"/>
    <p:sldId id="326" r:id="rId53"/>
    <p:sldId id="327" r:id="rId54"/>
    <p:sldId id="330" r:id="rId55"/>
    <p:sldId id="329" r:id="rId56"/>
    <p:sldId id="320" r:id="rId57"/>
    <p:sldId id="331" r:id="rId58"/>
    <p:sldId id="332" r:id="rId59"/>
    <p:sldId id="333" r:id="rId60"/>
    <p:sldId id="336" r:id="rId61"/>
    <p:sldId id="286" r:id="rId62"/>
    <p:sldId id="267" r:id="rId63"/>
    <p:sldId id="268" r:id="rId64"/>
    <p:sldId id="273" r:id="rId65"/>
    <p:sldId id="260" r:id="rId66"/>
    <p:sldId id="266" r:id="rId67"/>
    <p:sldId id="271" r:id="rId68"/>
    <p:sldId id="272" r:id="rId69"/>
    <p:sldId id="259" r:id="rId70"/>
    <p:sldId id="287" r:id="rId71"/>
    <p:sldId id="270" r:id="rId72"/>
    <p:sldId id="269" r:id="rId73"/>
    <p:sldId id="337" r:id="rId74"/>
    <p:sldId id="276" r:id="rId75"/>
    <p:sldId id="277" r:id="rId76"/>
    <p:sldId id="334" r:id="rId77"/>
    <p:sldId id="321" r:id="rId78"/>
    <p:sldId id="32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sh\Dropbox\School\EML%204551C%20-%20Senior%20Design\Spring%202016\Deliverables\NG%20Presentation\Budget_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osh\Dropbox\School\EML%204551C%20-%20Senior%20Design\Spring%202016\Purchase\Budget%20Overview.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sh\Dropbox\School\EML%204551C%20-%20Senior%20Design\Spring%202016\Purchase\Budget%20Overvi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EE Budget</a:t>
            </a:r>
          </a:p>
        </c:rich>
      </c:tx>
      <c:layout/>
      <c:overlay val="0"/>
    </c:title>
    <c:autoTitleDeleted val="0"/>
    <c:plotArea>
      <c:layout/>
      <c:pieChart>
        <c:varyColors val="1"/>
        <c:ser>
          <c:idx val="0"/>
          <c:order val="0"/>
          <c:dPt>
            <c:idx val="3"/>
            <c:bubble3D val="0"/>
            <c:spPr>
              <a:solidFill>
                <a:srgbClr val="FFFF00"/>
              </a:solidFill>
            </c:spPr>
          </c:dPt>
          <c:dLbls>
            <c:dLbl>
              <c:idx val="0"/>
              <c:layout>
                <c:manualLayout>
                  <c:x val="-4.2768235928719875E-3"/>
                  <c:y val="3.537154540765277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3.6327285332693839E-2"/>
                  <c:y val="7.3071860492576551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9.6624484278492045E-2"/>
                  <c:y val="-1.5785319652722967E-4"/>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21681948653819053"/>
                  <c:y val="5.3971375125070692E-2"/>
                </c:manualLayout>
              </c:layout>
              <c:numFmt formatCode="&quot;$&quot;#,##0" sourceLinked="0"/>
              <c:spPr>
                <a:noFill/>
                <a:ln>
                  <a:noFill/>
                </a:ln>
                <a:effectLst/>
              </c:spPr>
              <c:txPr>
                <a:bodyPr/>
                <a:lstStyle/>
                <a:p>
                  <a:pPr>
                    <a:defRPr sz="1200"/>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Sheet1!$K$2:$K$5</c:f>
              <c:strCache>
                <c:ptCount val="4"/>
                <c:pt idx="0">
                  <c:v>COMPONENT HOUSING</c:v>
                </c:pt>
                <c:pt idx="1">
                  <c:v>ELECTRICAL HARDWARE</c:v>
                </c:pt>
                <c:pt idx="2">
                  <c:v>TEST EQUIPMENT</c:v>
                </c:pt>
                <c:pt idx="3">
                  <c:v>REMAINING</c:v>
                </c:pt>
              </c:strCache>
            </c:strRef>
          </c:cat>
          <c:val>
            <c:numRef>
              <c:f>Sheet1!$L$2:$L$5</c:f>
              <c:numCache>
                <c:formatCode>"$"#,##0</c:formatCode>
                <c:ptCount val="4"/>
                <c:pt idx="0">
                  <c:v>690</c:v>
                </c:pt>
                <c:pt idx="1">
                  <c:v>2180</c:v>
                </c:pt>
                <c:pt idx="2">
                  <c:v>20</c:v>
                </c:pt>
                <c:pt idx="3">
                  <c:v>2110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ME Budget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'ME Budget'!$O$1</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rgbClr val="FFFF00"/>
              </a:solidFill>
              <a:ln w="19050">
                <a:solidFill>
                  <a:schemeClr val="lt1"/>
                </a:solidFill>
              </a:ln>
              <a:effectLst/>
            </c:spPr>
          </c:dPt>
          <c:dLbls>
            <c:dLbl>
              <c:idx val="0"/>
              <c:layout>
                <c:manualLayout>
                  <c:x val="0.13725984251968504"/>
                  <c:y val="1.6928077360495685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3310580550421362E-2"/>
                  <c:y val="-0.19107545258500147"/>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6.2416386054637063E-2"/>
                  <c:y val="-0.11568029134479738"/>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'ME Budget'!$N$2:$N$7</c:f>
              <c:strCache>
                <c:ptCount val="6"/>
                <c:pt idx="0">
                  <c:v>HORN HOLDER</c:v>
                </c:pt>
                <c:pt idx="1">
                  <c:v>STRUCTURE</c:v>
                </c:pt>
                <c:pt idx="2">
                  <c:v>TOOLS</c:v>
                </c:pt>
                <c:pt idx="3">
                  <c:v>CALIBRATION</c:v>
                </c:pt>
                <c:pt idx="4">
                  <c:v>TESTING</c:v>
                </c:pt>
                <c:pt idx="5">
                  <c:v>REMAINING</c:v>
                </c:pt>
              </c:strCache>
            </c:strRef>
          </c:cat>
          <c:val>
            <c:numRef>
              <c:f>'ME Budget'!$O$2:$O$7</c:f>
              <c:numCache>
                <c:formatCode>"$"#,##0</c:formatCode>
                <c:ptCount val="6"/>
                <c:pt idx="0">
                  <c:v>410</c:v>
                </c:pt>
                <c:pt idx="1">
                  <c:v>1870</c:v>
                </c:pt>
                <c:pt idx="2">
                  <c:v>120</c:v>
                </c:pt>
                <c:pt idx="3">
                  <c:v>170</c:v>
                </c:pt>
                <c:pt idx="4">
                  <c:v>1370</c:v>
                </c:pt>
                <c:pt idx="5">
                  <c:v>1060</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8105861767282"/>
          <c:y val="0.13470581518589955"/>
          <c:w val="0.33943788276465442"/>
          <c:h val="0.80881149647806416"/>
        </c:manualLayout>
      </c:layout>
      <c:pieChart>
        <c:varyColors val="1"/>
        <c:ser>
          <c:idx val="0"/>
          <c:order val="0"/>
          <c:tx>
            <c:strRef>
              <c:f>'Total Budget'!$B$1</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FFFF00"/>
              </a:solidFill>
              <a:ln w="19050">
                <a:solidFill>
                  <a:schemeClr val="lt1"/>
                </a:solidFill>
              </a:ln>
              <a:effectLst/>
            </c:spPr>
          </c:dPt>
          <c:dLbls>
            <c:dLbl>
              <c:idx val="0"/>
              <c:layout>
                <c:manualLayout>
                  <c:x val="0.10803189374055507"/>
                  <c:y val="-6.0891559825740016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1420713035870517"/>
                  <c:y val="0.17611718424699674"/>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2068022747156605"/>
                  <c:y val="0.14452193475815522"/>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1913982343116206"/>
                  <c:y val="1.2034327207671268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 Budget'!$A$2:$A$5</c:f>
              <c:strCache>
                <c:ptCount val="4"/>
                <c:pt idx="0">
                  <c:v>ELECTRICAL COMPONENTS</c:v>
                </c:pt>
                <c:pt idx="1">
                  <c:v>TEST EQUIPMENT</c:v>
                </c:pt>
                <c:pt idx="2">
                  <c:v>MECHANICAL</c:v>
                </c:pt>
                <c:pt idx="3">
                  <c:v>CURRENT REMAINING</c:v>
                </c:pt>
              </c:strCache>
            </c:strRef>
          </c:cat>
          <c:val>
            <c:numRef>
              <c:f>'Total Budget'!$B$2:$B$5</c:f>
              <c:numCache>
                <c:formatCode>"$"#,##0</c:formatCode>
                <c:ptCount val="4"/>
                <c:pt idx="0">
                  <c:v>33900</c:v>
                </c:pt>
                <c:pt idx="1">
                  <c:v>8500</c:v>
                </c:pt>
                <c:pt idx="2">
                  <c:v>7000</c:v>
                </c:pt>
                <c:pt idx="3">
                  <c:v>3200</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CE244-5D57-4EEA-9B81-A08A87C4B89C}" type="datetimeFigureOut">
              <a:rPr lang="en-US" smtClean="0"/>
              <a:t>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17F6F-B126-43F5-8968-490171B61651}" type="slidenum">
              <a:rPr lang="en-US" smtClean="0"/>
              <a:t>‹#›</a:t>
            </a:fld>
            <a:endParaRPr lang="en-US"/>
          </a:p>
        </p:txBody>
      </p:sp>
    </p:spTree>
    <p:extLst>
      <p:ext uri="{BB962C8B-B14F-4D97-AF65-F5344CB8AC3E}">
        <p14:creationId xmlns:p14="http://schemas.microsoft.com/office/powerpoint/2010/main" val="292365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17F6F-B126-43F5-8968-490171B61651}" type="slidenum">
              <a:rPr lang="en-US" smtClean="0"/>
              <a:t>1</a:t>
            </a:fld>
            <a:endParaRPr lang="en-US"/>
          </a:p>
        </p:txBody>
      </p:sp>
    </p:spTree>
    <p:extLst>
      <p:ext uri="{BB962C8B-B14F-4D97-AF65-F5344CB8AC3E}">
        <p14:creationId xmlns:p14="http://schemas.microsoft.com/office/powerpoint/2010/main" val="188651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20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4980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D43D2-208D-4F53-A11C-95B13DDFB7F0}" type="slidenum">
              <a:rPr lang="en-US" smtClean="0"/>
              <a:t>36</a:t>
            </a:fld>
            <a:endParaRPr lang="en-US"/>
          </a:p>
        </p:txBody>
      </p:sp>
    </p:spTree>
    <p:extLst>
      <p:ext uri="{BB962C8B-B14F-4D97-AF65-F5344CB8AC3E}">
        <p14:creationId xmlns:p14="http://schemas.microsoft.com/office/powerpoint/2010/main" val="99287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1817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baseline="0" dirty="0" smtClean="0"/>
              <a:t>The design philosophy for the box was to first and foremost be accessible for the electrical engineers to conduct their testing as well as being as sealed from the outside environment as much as possible to protect from EMI, in which I will speak about in further detail later. Every input and output to and from the box goes through a panel mounted connection to not only enclose the box but also to make connections as simple as possible. The image above is a view which hides the walls to better show each connector installed into the box. Aluminum 6061 was selected due to its high electrical conductivity, strong weldability, and of course cost. The weight is approximately (12.9 </a:t>
            </a:r>
            <a:r>
              <a:rPr lang="en-US" baseline="0" dirty="0" err="1" smtClean="0"/>
              <a:t>lbs</a:t>
            </a:r>
            <a:r>
              <a:rPr lang="en-US" baseline="0" dirty="0" smtClean="0"/>
              <a:t>) compared to last year’s weight of (roughly 40lbs) down 67.75%. The latches on the side ensure the enclosure is properly shut when needed, and have the option to install padlocks if need be. </a:t>
            </a:r>
            <a:endParaRPr lang="en-US" dirty="0" smtClean="0"/>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70" name="Shape 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370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dirty="0" smtClean="0"/>
              <a:t>With the new dimensions for the box,</a:t>
            </a:r>
            <a:r>
              <a:rPr lang="en-US" baseline="0" dirty="0" smtClean="0"/>
              <a:t> some recalculations had to be made to determine the new thermal analysis. After changing the surface areas and thicknesses within the </a:t>
            </a:r>
            <a:r>
              <a:rPr lang="en-US" baseline="0" dirty="0" err="1" smtClean="0"/>
              <a:t>MatLAB</a:t>
            </a:r>
            <a:r>
              <a:rPr lang="en-US" baseline="0" dirty="0" smtClean="0"/>
              <a:t> code I created for thermal analysis, again using a Thermal Resistance Network, the total heat dissipation possible actually went up. Previously, the box would have only been able to dissipate approximately (155.37 W) compared to now with a value of (178.08 W). That is up by (14.6%). With this new heat dissipation, this translates to a factor of safety of (5.12). </a:t>
            </a:r>
            <a:endParaRPr lang="en-US" dirty="0"/>
          </a:p>
        </p:txBody>
      </p:sp>
      <p:sp>
        <p:nvSpPr>
          <p:cNvPr id="81" name="Shape 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2956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dirty="0" smtClean="0"/>
              <a:t>Electromagnetic</a:t>
            </a:r>
            <a:r>
              <a:rPr lang="en-US" baseline="0" dirty="0" smtClean="0"/>
              <a:t> interference is emitted by every electrical device and with a high amount of electrical components running there is a lot of potential interference to try and minimize. By enclosing the components from the environment, we are preventing EMI from the outside as well as keeping the components from interfering with outside components. </a:t>
            </a:r>
            <a:r>
              <a:rPr lang="en-US" dirty="0" smtClean="0"/>
              <a:t>Keeping</a:t>
            </a:r>
            <a:r>
              <a:rPr lang="en-US" baseline="0" dirty="0" smtClean="0"/>
              <a:t> this in mind, the best way to approach the box design is making sure it is water-tight and any exposed area can be filled with an EMI shielding material: in our case using a conductive elastomer for the top lip that will be opened as well as any excess gaps from holes.</a:t>
            </a:r>
            <a:endParaRPr lang="en-US" dirty="0"/>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812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199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55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70510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822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2414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57</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7845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C3159-86EA-46B1-998A-E9ACB7D1FEC1}" type="slidenum">
              <a:rPr lang="en-US" smtClean="0"/>
              <a:t>60</a:t>
            </a:fld>
            <a:endParaRPr lang="en-US"/>
          </a:p>
        </p:txBody>
      </p:sp>
    </p:spTree>
    <p:extLst>
      <p:ext uri="{BB962C8B-B14F-4D97-AF65-F5344CB8AC3E}">
        <p14:creationId xmlns:p14="http://schemas.microsoft.com/office/powerpoint/2010/main" val="235287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940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73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2693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93890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518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608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721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662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582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027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201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5834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107C88-5952-4E4E-B3B2-64DF586790AD}" type="datetime1">
              <a:rPr lang="en-US" smtClean="0"/>
              <a:t>3/1/2016</a:t>
            </a:fld>
            <a:endParaRPr lang="en-US"/>
          </a:p>
        </p:txBody>
      </p:sp>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92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6D2C9-D21A-4D32-BFFC-DE65DA7A4BA9}" type="datetime1">
              <a:rPr lang="en-US" smtClean="0"/>
              <a:t>3/1/2016</a:t>
            </a:fld>
            <a:endParaRPr lang="en-US"/>
          </a:p>
        </p:txBody>
      </p:sp>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355563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47D9FC-CDBD-48D3-AACD-33F1F94F21C5}" type="datetime1">
              <a:rPr lang="en-US" smtClean="0"/>
              <a:t>3/1/2016</a:t>
            </a:fld>
            <a:endParaRPr lang="en-US"/>
          </a:p>
        </p:txBody>
      </p:sp>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137397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722C1-9161-45E9-A2F6-CF1E0790D35E}" type="datetime1">
              <a:rPr lang="en-US" smtClean="0"/>
              <a:t>3/1/2016</a:t>
            </a:fld>
            <a:endParaRPr lang="en-US"/>
          </a:p>
        </p:txBody>
      </p:sp>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217902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4149D-A169-4207-BED3-1CF2E3D58A18}" type="datetime1">
              <a:rPr lang="en-US" smtClean="0"/>
              <a:t>3/1/2016</a:t>
            </a:fld>
            <a:endParaRPr lang="en-US"/>
          </a:p>
        </p:txBody>
      </p:sp>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70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B6005-8CFC-4FCA-ADA9-E0F8F1972246}" type="datetime1">
              <a:rPr lang="en-US" smtClean="0"/>
              <a:t>3/1/2016</a:t>
            </a:fld>
            <a:endParaRPr lang="en-US"/>
          </a:p>
        </p:txBody>
      </p:sp>
      <p:sp>
        <p:nvSpPr>
          <p:cNvPr id="6" name="Footer Placeholder 5"/>
          <p:cNvSpPr>
            <a:spLocks noGrp="1"/>
          </p:cNvSpPr>
          <p:nvPr>
            <p:ph type="ftr" sz="quarter" idx="11"/>
          </p:nvPr>
        </p:nvSpPr>
        <p:spPr/>
        <p:txBody>
          <a:bodyPr/>
          <a:lstStyle/>
          <a:p>
            <a:r>
              <a:rPr lang="en-US" smtClean="0"/>
              <a:t>SAR Imager Team</a:t>
            </a:r>
            <a:endParaRPr lang="en-US"/>
          </a:p>
        </p:txBody>
      </p:sp>
      <p:sp>
        <p:nvSpPr>
          <p:cNvPr id="7" name="Slide Number Placeholder 6"/>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246741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6A88E-87D1-49BC-8B3A-E7C784B5F225}" type="datetime1">
              <a:rPr lang="en-US" smtClean="0"/>
              <a:t>3/1/2016</a:t>
            </a:fld>
            <a:endParaRPr lang="en-US"/>
          </a:p>
        </p:txBody>
      </p:sp>
      <p:sp>
        <p:nvSpPr>
          <p:cNvPr id="8" name="Footer Placeholder 7"/>
          <p:cNvSpPr>
            <a:spLocks noGrp="1"/>
          </p:cNvSpPr>
          <p:nvPr>
            <p:ph type="ftr" sz="quarter" idx="11"/>
          </p:nvPr>
        </p:nvSpPr>
        <p:spPr/>
        <p:txBody>
          <a:bodyPr/>
          <a:lstStyle/>
          <a:p>
            <a:r>
              <a:rPr lang="en-US" smtClean="0"/>
              <a:t>SAR Imager Team</a:t>
            </a:r>
            <a:endParaRPr lang="en-US"/>
          </a:p>
        </p:txBody>
      </p:sp>
      <p:sp>
        <p:nvSpPr>
          <p:cNvPr id="9" name="Slide Number Placeholder 8"/>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305655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DF6DAB-FC31-40D5-9E98-1212FE4CAC59}" type="datetime1">
              <a:rPr lang="en-US" smtClean="0"/>
              <a:t>3/1/2016</a:t>
            </a:fld>
            <a:endParaRPr lang="en-US"/>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241810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5A8B40-2B14-4908-97C3-A3BB2D2573FC}" type="datetime1">
              <a:rPr lang="en-US" smtClean="0"/>
              <a:t>3/1/2016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SAR Imager Team</a:t>
            </a:r>
            <a:endParaRPr lang="en-US"/>
          </a:p>
        </p:txBody>
      </p:sp>
      <p:sp>
        <p:nvSpPr>
          <p:cNvPr id="9" name="Slide Number Placeholder 8"/>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398762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9DE82B-6E8F-4097-B65E-F892AE820031}" type="datetime1">
              <a:rPr lang="en-US" smtClean="0"/>
              <a:t>3/1/2016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SAR Imager Team</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3D5B72-A720-44FC-8017-B2C9BDBBADC0}" type="slidenum">
              <a:rPr lang="en-US" smtClean="0"/>
              <a:t>‹#›</a:t>
            </a:fld>
            <a:endParaRPr lang="en-US"/>
          </a:p>
        </p:txBody>
      </p:sp>
    </p:spTree>
    <p:extLst>
      <p:ext uri="{BB962C8B-B14F-4D97-AF65-F5344CB8AC3E}">
        <p14:creationId xmlns:p14="http://schemas.microsoft.com/office/powerpoint/2010/main" val="33306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E4960-7DCA-4B59-9E38-7F4C5A8231B7}" type="datetime1">
              <a:rPr lang="en-US" smtClean="0"/>
              <a:t>3/1/2016</a:t>
            </a:fld>
            <a:endParaRPr lang="en-US"/>
          </a:p>
        </p:txBody>
      </p:sp>
      <p:sp>
        <p:nvSpPr>
          <p:cNvPr id="6" name="Footer Placeholder 5"/>
          <p:cNvSpPr>
            <a:spLocks noGrp="1"/>
          </p:cNvSpPr>
          <p:nvPr>
            <p:ph type="ftr" sz="quarter" idx="11"/>
          </p:nvPr>
        </p:nvSpPr>
        <p:spPr/>
        <p:txBody>
          <a:bodyPr/>
          <a:lstStyle/>
          <a:p>
            <a:r>
              <a:rPr lang="en-US" smtClean="0"/>
              <a:t>SAR Imager Team</a:t>
            </a:r>
            <a:endParaRPr lang="en-US" dirty="0"/>
          </a:p>
        </p:txBody>
      </p:sp>
      <p:sp>
        <p:nvSpPr>
          <p:cNvPr id="7" name="Slide Number Placeholder 6"/>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259436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2B5D1F-F8F0-49F6-A412-793E71362E5D}" type="datetime1">
              <a:rPr lang="en-US" smtClean="0"/>
              <a:t>3/1/2016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SAR Imager Team</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3D5B72-A720-44FC-8017-B2C9BDBBAD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90207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4.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eventfurniturehire.co.nz/catalog/product/gallery/id/99/image/109/" TargetMode="External"/><Relationship Id="rId2" Type="http://schemas.openxmlformats.org/officeDocument/2006/relationships/hyperlink" Target="http://stores.cumingmicrowave-online-store.com/c-ram-fac-3-x-24-x-24/" TargetMode="External"/><Relationship Id="rId1" Type="http://schemas.openxmlformats.org/officeDocument/2006/relationships/slideLayout" Target="../slideLayouts/slideLayout2.xml"/><Relationship Id="rId4" Type="http://schemas.openxmlformats.org/officeDocument/2006/relationships/hyperlink" Target="http://www.northerntool.com/shop/tools/product_200377214_200377214"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35382"/>
            <a:ext cx="10058400" cy="1789730"/>
          </a:xfrm>
        </p:spPr>
        <p:txBody>
          <a:bodyPr/>
          <a:lstStyle/>
          <a:p>
            <a:r>
              <a:rPr lang="en-US" dirty="0" smtClean="0"/>
              <a:t>SAR Imager</a:t>
            </a:r>
            <a:endParaRPr lang="en-US" dirty="0"/>
          </a:p>
        </p:txBody>
      </p:sp>
      <p:sp>
        <p:nvSpPr>
          <p:cNvPr id="3" name="Subtitle 2"/>
          <p:cNvSpPr>
            <a:spLocks noGrp="1"/>
          </p:cNvSpPr>
          <p:nvPr>
            <p:ph type="subTitle" idx="1"/>
          </p:nvPr>
        </p:nvSpPr>
        <p:spPr/>
        <p:txBody>
          <a:bodyPr/>
          <a:lstStyle/>
          <a:p>
            <a:r>
              <a:rPr lang="en-US" dirty="0" smtClean="0"/>
              <a:t>Sponsor Presentation</a:t>
            </a:r>
          </a:p>
          <a:p>
            <a:r>
              <a:rPr lang="en-US" dirty="0" smtClean="0"/>
              <a:t>March 2, 2016</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1" y="594699"/>
            <a:ext cx="1641840" cy="1564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219" y="594699"/>
            <a:ext cx="1602291" cy="15645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med.gatech.edu/redux/wp-content/uploads/2013/12/NorthropGrumman-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8675" y="922253"/>
            <a:ext cx="6099781" cy="123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28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baseline="0" dirty="0"/>
              <a:t>Project </a:t>
            </a:r>
            <a:r>
              <a:rPr lang="en-US" sz="3000" b="0" i="0" u="none" strike="noStrike" cap="none" baseline="0" dirty="0" smtClean="0"/>
              <a:t>Overview </a:t>
            </a:r>
            <a:r>
              <a:rPr lang="en-US" sz="3000" dirty="0"/>
              <a:t>&amp;</a:t>
            </a:r>
            <a:r>
              <a:rPr lang="en-US" sz="3000" b="0" i="0" u="none" strike="noStrike" cap="none" baseline="0" dirty="0" smtClean="0"/>
              <a:t> </a:t>
            </a:r>
            <a:br>
              <a:rPr lang="en-US" sz="3000" b="0" i="0" u="none" strike="noStrike" cap="none" baseline="0" dirty="0" smtClean="0"/>
            </a:br>
            <a:r>
              <a:rPr lang="en-US" sz="3000" b="0" i="0" u="none" strike="noStrike" cap="none" baseline="0" dirty="0" smtClean="0"/>
              <a:t>Theory of Operation </a:t>
            </a:r>
            <a:endParaRPr lang="en-US" sz="3000" b="0" i="0" u="none" strike="noStrike" cap="none" baseline="0" dirty="0"/>
          </a:p>
        </p:txBody>
      </p:sp>
      <p:sp>
        <p:nvSpPr>
          <p:cNvPr id="109" name="Shape 109"/>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dirty="0" smtClean="0">
                <a:solidFill>
                  <a:schemeClr val="dk2"/>
                </a:solidFill>
                <a:latin typeface="Calibri"/>
                <a:ea typeface="Calibri"/>
                <a:cs typeface="Calibri"/>
                <a:sym typeface="Calibri"/>
                <a:rtl val="0"/>
              </a:rPr>
              <a:t>Scott </a:t>
            </a:r>
            <a:r>
              <a:rPr lang="en-US" sz="2400" b="0" i="0" u="none" strike="noStrike" cap="none" baseline="0" dirty="0" err="1" smtClean="0">
                <a:solidFill>
                  <a:schemeClr val="dk2"/>
                </a:solidFill>
                <a:latin typeface="Calibri"/>
                <a:ea typeface="Calibri"/>
                <a:cs typeface="Calibri"/>
                <a:sym typeface="Calibri"/>
                <a:rtl val="0"/>
              </a:rPr>
              <a:t>Nicewonger</a:t>
            </a:r>
            <a:r>
              <a:rPr lang="en-US" sz="2400" b="0" i="0" u="none" strike="noStrike" cap="none" baseline="0" dirty="0" smtClean="0">
                <a:solidFill>
                  <a:schemeClr val="dk2"/>
                </a:solidFill>
                <a:latin typeface="Calibri"/>
                <a:ea typeface="Calibri"/>
                <a:cs typeface="Calibri"/>
                <a:sym typeface="Calibri"/>
                <a:rtl val="0"/>
              </a:rPr>
              <a:t>, EE Project Manager</a:t>
            </a:r>
            <a:endParaRPr lang="en-US" sz="2400" b="0" i="0" u="none" strike="noStrike" cap="none" baseline="0" dirty="0">
              <a:solidFill>
                <a:schemeClr val="dk2"/>
              </a:solidFill>
              <a:latin typeface="Calibri"/>
              <a:ea typeface="Calibri"/>
              <a:cs typeface="Calibri"/>
              <a:sym typeface="Calibri"/>
              <a:rtl val="0"/>
            </a:endParaRPr>
          </a:p>
        </p:txBody>
      </p:sp>
    </p:spTree>
    <p:extLst>
      <p:ext uri="{BB962C8B-B14F-4D97-AF65-F5344CB8AC3E}">
        <p14:creationId xmlns:p14="http://schemas.microsoft.com/office/powerpoint/2010/main" val="393985416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SAR</a:t>
            </a:r>
            <a:endParaRPr lang="en-US" dirty="0"/>
          </a:p>
        </p:txBody>
      </p:sp>
      <p:sp>
        <p:nvSpPr>
          <p:cNvPr id="4" name="Footer Placeholder 3"/>
          <p:cNvSpPr>
            <a:spLocks noGrp="1"/>
          </p:cNvSpPr>
          <p:nvPr>
            <p:ph type="ftr" idx="11"/>
          </p:nvPr>
        </p:nvSpPr>
        <p:spPr/>
        <p:txBody>
          <a:bodyPr/>
          <a:lstStyle/>
          <a:p>
            <a:r>
              <a:rPr lang="en-US" smtClean="0"/>
              <a:t>SAR Imager Team</a:t>
            </a:r>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11</a:t>
            </a:fld>
            <a:endParaRPr lang="en-US" sz="1050" b="0" i="0" u="none" strike="noStrike" cap="none">
              <a:solidFill>
                <a:srgbClr val="FFFFFF"/>
              </a:solidFill>
              <a:latin typeface="Calibri"/>
              <a:ea typeface="Calibri"/>
              <a:cs typeface="Calibri"/>
              <a:sym typeface="Calibri"/>
            </a:endParaRPr>
          </a:p>
        </p:txBody>
      </p:sp>
      <p:pic>
        <p:nvPicPr>
          <p:cNvPr id="6" name="Content Placeholder 10"/>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097279" y="1846368"/>
            <a:ext cx="3094403" cy="4022725"/>
          </a:xfrm>
          <a:prstGeom prst="rect">
            <a:avLst/>
          </a:prstGeom>
        </p:spPr>
      </p:pic>
      <p:pic>
        <p:nvPicPr>
          <p:cNvPr id="7" name="Content Placeholder 10"/>
          <p:cNvPicPr>
            <a:picLocks noGrp="1" noChangeAspect="1"/>
          </p:cNvPicPr>
          <p:nvPr/>
        </p:nvPicPr>
        <p:blipFill rotWithShape="1">
          <a:blip r:embed="rId3" cstate="print">
            <a:extLst>
              <a:ext uri="{28A0092B-C50C-407E-A947-70E740481C1C}">
                <a14:useLocalDpi xmlns:a14="http://schemas.microsoft.com/office/drawing/2010/main" val="0"/>
              </a:ext>
            </a:extLst>
          </a:blip>
          <a:srcRect l="6732" t="26269"/>
          <a:stretch/>
        </p:blipFill>
        <p:spPr>
          <a:xfrm>
            <a:off x="6286500" y="1845733"/>
            <a:ext cx="3384257" cy="4048575"/>
          </a:xfrm>
          <a:prstGeom prst="rect">
            <a:avLst/>
          </a:prstGeom>
        </p:spPr>
      </p:pic>
      <p:cxnSp>
        <p:nvCxnSpPr>
          <p:cNvPr id="8" name="Straight Arrow Connector 7"/>
          <p:cNvCxnSpPr/>
          <p:nvPr/>
        </p:nvCxnSpPr>
        <p:spPr>
          <a:xfrm flipV="1">
            <a:off x="7543800" y="4971192"/>
            <a:ext cx="3090" cy="1031491"/>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7150100" y="4394200"/>
            <a:ext cx="828528" cy="576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1656504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1"/>
          </p:nvPr>
        </p:nvSpPr>
        <p:spPr/>
        <p:txBody>
          <a:bodyPr/>
          <a:lstStyle/>
          <a:p>
            <a:r>
              <a:rPr lang="en-US" smtClean="0"/>
              <a:t>SAR Imager Team</a:t>
            </a:r>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12</a:t>
            </a:fld>
            <a:endParaRPr lang="en-US" sz="1050" b="0" i="0" u="none" strike="noStrike" cap="none">
              <a:solidFill>
                <a:srgbClr val="FFFFFF"/>
              </a:solidFill>
              <a:latin typeface="Calibri"/>
              <a:ea typeface="Calibri"/>
              <a:cs typeface="Calibri"/>
              <a:sym typeface="Calibri"/>
            </a:endParaRPr>
          </a:p>
        </p:txBody>
      </p:sp>
      <p:pic>
        <p:nvPicPr>
          <p:cNvPr id="6" name="Picture 5"/>
          <p:cNvPicPr>
            <a:picLocks noChangeAspect="1"/>
          </p:cNvPicPr>
          <p:nvPr/>
        </p:nvPicPr>
        <p:blipFill>
          <a:blip r:embed="rId2"/>
          <a:stretch>
            <a:fillRect/>
          </a:stretch>
        </p:blipFill>
        <p:spPr>
          <a:xfrm>
            <a:off x="1061202" y="1116597"/>
            <a:ext cx="10656219" cy="647700"/>
          </a:xfrm>
          <a:prstGeom prst="rect">
            <a:avLst/>
          </a:prstGeom>
        </p:spPr>
      </p:pic>
      <p:cxnSp>
        <p:nvCxnSpPr>
          <p:cNvPr id="96" name="Straight Connector 95"/>
          <p:cNvCxnSpPr/>
          <p:nvPr/>
        </p:nvCxnSpPr>
        <p:spPr>
          <a:xfrm>
            <a:off x="3035626" y="546104"/>
            <a:ext cx="0" cy="5054600"/>
          </a:xfrm>
          <a:prstGeom prst="line">
            <a:avLst/>
          </a:prstGeom>
          <a:noFill/>
          <a:ln w="6350" cap="flat" cmpd="sng" algn="ctr">
            <a:solidFill>
              <a:srgbClr val="5B9BD5"/>
            </a:solidFill>
            <a:prstDash val="solid"/>
            <a:miter lim="800000"/>
          </a:ln>
          <a:effectLst/>
        </p:spPr>
      </p:cxnSp>
      <p:sp>
        <p:nvSpPr>
          <p:cNvPr id="97" name="Isosceles Triangle 96"/>
          <p:cNvSpPr/>
          <p:nvPr/>
        </p:nvSpPr>
        <p:spPr>
          <a:xfrm rot="16200000">
            <a:off x="3108569" y="604068"/>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8" name="Explosion 1 97"/>
          <p:cNvSpPr/>
          <p:nvPr/>
        </p:nvSpPr>
        <p:spPr>
          <a:xfrm>
            <a:off x="10193867" y="2931425"/>
            <a:ext cx="397933" cy="414866"/>
          </a:xfrm>
          <a:prstGeom prst="irregularSeal1">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cxnSp>
        <p:nvCxnSpPr>
          <p:cNvPr id="99" name="Straight Arrow Connector 98"/>
          <p:cNvCxnSpPr>
            <a:stCxn id="97" idx="3"/>
            <a:endCxn id="98" idx="1"/>
          </p:cNvCxnSpPr>
          <p:nvPr/>
        </p:nvCxnSpPr>
        <p:spPr>
          <a:xfrm>
            <a:off x="3691467" y="931989"/>
            <a:ext cx="6502400" cy="2164902"/>
          </a:xfrm>
          <a:prstGeom prst="straightConnector1">
            <a:avLst/>
          </a:prstGeom>
          <a:noFill/>
          <a:ln w="6350" cap="flat" cmpd="sng" algn="ctr">
            <a:solidFill>
              <a:srgbClr val="5B9BD5"/>
            </a:solidFill>
            <a:prstDash val="solid"/>
            <a:miter lim="800000"/>
            <a:tailEnd type="stealth" w="lg" len="lg"/>
          </a:ln>
          <a:effectLst/>
        </p:spPr>
      </p:cxnSp>
      <p:cxnSp>
        <p:nvCxnSpPr>
          <p:cNvPr id="100" name="Straight Arrow Connector 99"/>
          <p:cNvCxnSpPr>
            <a:stCxn id="98" idx="1"/>
            <a:endCxn id="102" idx="3"/>
          </p:cNvCxnSpPr>
          <p:nvPr/>
        </p:nvCxnSpPr>
        <p:spPr>
          <a:xfrm flipH="1">
            <a:off x="3691467" y="3096891"/>
            <a:ext cx="6502400" cy="2248837"/>
          </a:xfrm>
          <a:prstGeom prst="straightConnector1">
            <a:avLst/>
          </a:prstGeom>
          <a:noFill/>
          <a:ln w="6350" cap="flat" cmpd="sng" algn="ctr">
            <a:solidFill>
              <a:srgbClr val="5B9BD5"/>
            </a:solidFill>
            <a:prstDash val="solid"/>
            <a:miter lim="800000"/>
            <a:tailEnd type="stealth"/>
          </a:ln>
          <a:effectLst/>
        </p:spPr>
      </p:cxnSp>
      <p:sp>
        <p:nvSpPr>
          <p:cNvPr id="101" name="Isosceles Triangle 100"/>
          <p:cNvSpPr/>
          <p:nvPr/>
        </p:nvSpPr>
        <p:spPr>
          <a:xfrm rot="16200000">
            <a:off x="2390890" y="2655047"/>
            <a:ext cx="2296048" cy="967621"/>
          </a:xfrm>
          <a:prstGeom prst="triangle">
            <a:avLst/>
          </a:prstGeom>
          <a:pattFill prst="ltUpDiag">
            <a:fgClr>
              <a:srgbClr val="5B9BD5"/>
            </a:fgClr>
            <a:bgClr>
              <a:sysClr val="window" lastClr="FFFFFF"/>
            </a:bgClr>
          </a:pattFill>
          <a:ln w="12700" cap="flat" cmpd="sng" algn="ctr">
            <a:solidFill>
              <a:srgbClr val="5B9BD5">
                <a:shade val="50000"/>
              </a:srgbClr>
            </a:solidFill>
            <a:prstDash val="dash"/>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TX / RX</a:t>
            </a:r>
            <a:endParaRPr kumimoji="0" lang="en-US" sz="1000" b="1" i="0" u="none" strike="noStrike" kern="1200" cap="none" spc="0" normalizeH="0" baseline="0" noProof="0" dirty="0" smtClean="0">
              <a:ln w="0">
                <a:solidFill>
                  <a:prstClr val="black"/>
                </a:solidFill>
              </a:ln>
              <a:solidFill>
                <a:prstClr val="black"/>
              </a:solidFill>
              <a:effectLst/>
              <a:uLnTx/>
              <a:uFillTx/>
              <a:latin typeface="Calibri" panose="020F0502020204030204"/>
              <a:ea typeface="+mn-ea"/>
              <a:cs typeface="+mn-cs"/>
            </a:endParaRPr>
          </a:p>
        </p:txBody>
      </p:sp>
      <p:sp>
        <p:nvSpPr>
          <p:cNvPr id="102" name="Isosceles Triangle 101"/>
          <p:cNvSpPr/>
          <p:nvPr/>
        </p:nvSpPr>
        <p:spPr>
          <a:xfrm rot="16200000">
            <a:off x="3108569" y="5017807"/>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cxnSp>
        <p:nvCxnSpPr>
          <p:cNvPr id="103" name="Straight Connector 102"/>
          <p:cNvCxnSpPr>
            <a:stCxn id="101" idx="3"/>
            <a:endCxn id="98" idx="1"/>
          </p:cNvCxnSpPr>
          <p:nvPr/>
        </p:nvCxnSpPr>
        <p:spPr>
          <a:xfrm flipV="1">
            <a:off x="4022725" y="3096891"/>
            <a:ext cx="6171142" cy="41967"/>
          </a:xfrm>
          <a:prstGeom prst="line">
            <a:avLst/>
          </a:prstGeom>
          <a:noFill/>
          <a:ln w="6350" cap="flat" cmpd="sng" algn="ctr">
            <a:solidFill>
              <a:srgbClr val="5B9BD5"/>
            </a:solidFill>
            <a:prstDash val="dash"/>
            <a:miter lim="800000"/>
          </a:ln>
          <a:effectLst/>
        </p:spPr>
      </p:cxnSp>
      <p:sp>
        <p:nvSpPr>
          <p:cNvPr id="104" name="Flowchart: Summing Junction 103"/>
          <p:cNvSpPr/>
          <p:nvPr/>
        </p:nvSpPr>
        <p:spPr>
          <a:xfrm>
            <a:off x="2912534" y="300477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05" name="TextBox 104"/>
          <p:cNvSpPr txBox="1"/>
          <p:nvPr/>
        </p:nvSpPr>
        <p:spPr>
          <a:xfrm>
            <a:off x="3814559" y="326036"/>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Real Transmitter</a:t>
            </a:r>
            <a:endParaRPr lang="en-US" kern="1200" dirty="0">
              <a:solidFill>
                <a:prstClr val="black"/>
              </a:solidFill>
              <a:latin typeface="Calibri" panose="020F0502020204030204"/>
              <a:ea typeface="+mn-ea"/>
              <a:cs typeface="+mn-cs"/>
            </a:endParaRPr>
          </a:p>
        </p:txBody>
      </p:sp>
      <p:sp>
        <p:nvSpPr>
          <p:cNvPr id="106" name="TextBox 105"/>
          <p:cNvSpPr txBox="1"/>
          <p:nvPr/>
        </p:nvSpPr>
        <p:spPr>
          <a:xfrm>
            <a:off x="3814558" y="5445014"/>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Real </a:t>
            </a:r>
          </a:p>
          <a:p>
            <a:r>
              <a:rPr lang="en-US" kern="1200" dirty="0" smtClean="0">
                <a:solidFill>
                  <a:prstClr val="black"/>
                </a:solidFill>
                <a:latin typeface="Calibri" panose="020F0502020204030204"/>
                <a:ea typeface="+mn-ea"/>
                <a:cs typeface="+mn-cs"/>
              </a:rPr>
              <a:t>Receiver</a:t>
            </a:r>
            <a:endParaRPr lang="en-US" kern="1200" dirty="0">
              <a:solidFill>
                <a:prstClr val="black"/>
              </a:solidFill>
              <a:latin typeface="Calibri" panose="020F0502020204030204"/>
              <a:ea typeface="+mn-ea"/>
              <a:cs typeface="+mn-cs"/>
            </a:endParaRPr>
          </a:p>
        </p:txBody>
      </p:sp>
      <p:sp>
        <p:nvSpPr>
          <p:cNvPr id="107" name="TextBox 106"/>
          <p:cNvSpPr txBox="1"/>
          <p:nvPr/>
        </p:nvSpPr>
        <p:spPr>
          <a:xfrm>
            <a:off x="10710333" y="2919799"/>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Reflective Target</a:t>
            </a:r>
            <a:endParaRPr lang="en-US" kern="1200" dirty="0">
              <a:solidFill>
                <a:prstClr val="black"/>
              </a:solidFill>
              <a:latin typeface="Calibri" panose="020F0502020204030204"/>
              <a:ea typeface="+mn-ea"/>
              <a:cs typeface="+mn-cs"/>
            </a:endParaRPr>
          </a:p>
        </p:txBody>
      </p:sp>
      <p:sp>
        <p:nvSpPr>
          <p:cNvPr id="108" name="TextBox 107"/>
          <p:cNvSpPr txBox="1"/>
          <p:nvPr/>
        </p:nvSpPr>
        <p:spPr>
          <a:xfrm>
            <a:off x="4071176" y="2427073"/>
            <a:ext cx="1726386" cy="646331"/>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Synthesized Transmitter/Receiver</a:t>
            </a:r>
          </a:p>
          <a:p>
            <a:r>
              <a:rPr lang="en-US" sz="1200" kern="1200" dirty="0" smtClean="0">
                <a:solidFill>
                  <a:prstClr val="black"/>
                </a:solidFill>
                <a:latin typeface="Calibri" panose="020F0502020204030204"/>
                <a:ea typeface="+mn-ea"/>
                <a:cs typeface="+mn-cs"/>
              </a:rPr>
              <a:t>with Aperture Length </a:t>
            </a:r>
            <a:r>
              <a:rPr lang="en-US" sz="1200" b="1" kern="1200" dirty="0" smtClean="0">
                <a:solidFill>
                  <a:prstClr val="black"/>
                </a:solidFill>
                <a:latin typeface="Calibri" panose="020F0502020204030204"/>
                <a:ea typeface="+mn-ea"/>
                <a:cs typeface="+mn-cs"/>
              </a:rPr>
              <a:t>d</a:t>
            </a:r>
          </a:p>
        </p:txBody>
      </p:sp>
      <p:pic>
        <p:nvPicPr>
          <p:cNvPr id="110" name="Picture 109"/>
          <p:cNvPicPr>
            <a:picLocks noChangeAspect="1"/>
          </p:cNvPicPr>
          <p:nvPr/>
        </p:nvPicPr>
        <p:blipFill>
          <a:blip r:embed="rId3"/>
          <a:stretch>
            <a:fillRect/>
          </a:stretch>
        </p:blipFill>
        <p:spPr>
          <a:xfrm>
            <a:off x="2083966" y="277756"/>
            <a:ext cx="1040888" cy="1143000"/>
          </a:xfrm>
          <a:prstGeom prst="rect">
            <a:avLst/>
          </a:prstGeom>
        </p:spPr>
      </p:pic>
      <p:pic>
        <p:nvPicPr>
          <p:cNvPr id="111" name="Picture 110"/>
          <p:cNvPicPr>
            <a:picLocks noChangeAspect="1"/>
          </p:cNvPicPr>
          <p:nvPr/>
        </p:nvPicPr>
        <p:blipFill>
          <a:blip r:embed="rId3"/>
          <a:stretch>
            <a:fillRect/>
          </a:stretch>
        </p:blipFill>
        <p:spPr>
          <a:xfrm>
            <a:off x="2083966" y="4644864"/>
            <a:ext cx="1040888" cy="1143000"/>
          </a:xfrm>
          <a:prstGeom prst="rect">
            <a:avLst/>
          </a:prstGeom>
        </p:spPr>
      </p:pic>
      <p:cxnSp>
        <p:nvCxnSpPr>
          <p:cNvPr id="112" name="Straight Connector 111"/>
          <p:cNvCxnSpPr>
            <a:stCxn id="110" idx="2"/>
            <a:endCxn id="111" idx="0"/>
          </p:cNvCxnSpPr>
          <p:nvPr/>
        </p:nvCxnSpPr>
        <p:spPr>
          <a:xfrm>
            <a:off x="2604410" y="1420756"/>
            <a:ext cx="0" cy="3224108"/>
          </a:xfrm>
          <a:prstGeom prst="line">
            <a:avLst/>
          </a:prstGeom>
          <a:noFill/>
          <a:ln w="6350" cap="flat" cmpd="sng" algn="ctr">
            <a:solidFill>
              <a:srgbClr val="5B9BD5"/>
            </a:solidFill>
            <a:prstDash val="dashDot"/>
            <a:miter lim="800000"/>
            <a:tailEnd type="stealth" w="lg" len="lg"/>
          </a:ln>
          <a:effectLst/>
        </p:spPr>
      </p:cxnSp>
      <p:sp>
        <p:nvSpPr>
          <p:cNvPr id="113" name="Left Brace 112"/>
          <p:cNvSpPr/>
          <p:nvPr/>
        </p:nvSpPr>
        <p:spPr>
          <a:xfrm>
            <a:off x="1239520" y="849256"/>
            <a:ext cx="539135" cy="4535594"/>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14" name="TextBox 113"/>
          <p:cNvSpPr txBox="1"/>
          <p:nvPr/>
        </p:nvSpPr>
        <p:spPr>
          <a:xfrm>
            <a:off x="946752" y="2959468"/>
            <a:ext cx="329932"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a:t>
            </a:r>
            <a:endParaRPr lang="en-US" b="1" kern="1200" dirty="0">
              <a:solidFill>
                <a:prstClr val="black"/>
              </a:solidFill>
              <a:latin typeface="Calibri" panose="020F0502020204030204"/>
              <a:ea typeface="+mn-ea"/>
              <a:cs typeface="+mn-cs"/>
            </a:endParaRPr>
          </a:p>
        </p:txBody>
      </p:sp>
      <p:sp>
        <p:nvSpPr>
          <p:cNvPr id="109" name="TextBox 108"/>
          <p:cNvSpPr txBox="1"/>
          <p:nvPr/>
        </p:nvSpPr>
        <p:spPr>
          <a:xfrm>
            <a:off x="1778655" y="2963986"/>
            <a:ext cx="1346199"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Phase Center</a:t>
            </a:r>
            <a:endParaRPr lang="en-US" kern="12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5" name="Rectangle 114"/>
              <p:cNvSpPr/>
              <p:nvPr/>
            </p:nvSpPr>
            <p:spPr>
              <a:xfrm rot="5400000">
                <a:off x="6682674" y="2942660"/>
                <a:ext cx="407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kern="1200" smtClean="0">
                          <a:solidFill>
                            <a:srgbClr val="5B9BD5"/>
                          </a:solidFill>
                          <a:latin typeface="Cambria Math" panose="02040503050406030204" pitchFamily="18" charset="0"/>
                          <a:ea typeface="+mn-ea"/>
                          <a:cs typeface="+mn-cs"/>
                        </a:rPr>
                        <m:t>≈</m:t>
                      </m:r>
                    </m:oMath>
                  </m:oMathPara>
                </a14:m>
                <a:endParaRPr lang="en-US" sz="1800" kern="1200" dirty="0">
                  <a:solidFill>
                    <a:srgbClr val="5B9BD5"/>
                  </a:solidFill>
                  <a:latin typeface="Calibri" panose="020F0502020204030204"/>
                  <a:ea typeface="+mn-ea"/>
                  <a:cs typeface="+mn-cs"/>
                </a:endParaRPr>
              </a:p>
            </p:txBody>
          </p:sp>
        </mc:Choice>
        <mc:Fallback xmlns="">
          <p:sp>
            <p:nvSpPr>
              <p:cNvPr id="115" name="Rectangle 114"/>
              <p:cNvSpPr>
                <a:spLocks noRot="1" noChangeAspect="1" noMove="1" noResize="1" noEditPoints="1" noAdjustHandles="1" noChangeArrowheads="1" noChangeShapeType="1" noTextEdit="1"/>
              </p:cNvSpPr>
              <p:nvPr/>
            </p:nvSpPr>
            <p:spPr>
              <a:xfrm rot="5400000">
                <a:off x="6682674" y="2942660"/>
                <a:ext cx="407483" cy="369332"/>
              </a:xfrm>
              <a:prstGeom prst="rect">
                <a:avLst/>
              </a:prstGeom>
              <a:blipFill rotWithShape="0">
                <a:blip r:embed="rId4"/>
                <a:stretch>
                  <a:fillRect/>
                </a:stretch>
              </a:blipFill>
            </p:spPr>
            <p:txBody>
              <a:bodyPr/>
              <a:lstStyle/>
              <a:p>
                <a:r>
                  <a:rPr lang="en-US">
                    <a:noFill/>
                  </a:rPr>
                  <a:t> </a:t>
                </a:r>
              </a:p>
            </p:txBody>
          </p:sp>
        </mc:Fallback>
      </mc:AlternateContent>
      <p:sp>
        <p:nvSpPr>
          <p:cNvPr id="2" name="TextBox 1"/>
          <p:cNvSpPr txBox="1"/>
          <p:nvPr/>
        </p:nvSpPr>
        <p:spPr>
          <a:xfrm>
            <a:off x="7607300" y="326036"/>
            <a:ext cx="5283200" cy="523220"/>
          </a:xfrm>
          <a:prstGeom prst="rect">
            <a:avLst/>
          </a:prstGeom>
          <a:noFill/>
        </p:spPr>
        <p:txBody>
          <a:bodyPr wrap="square" rtlCol="0">
            <a:spAutoFit/>
          </a:bodyPr>
          <a:lstStyle/>
          <a:p>
            <a:r>
              <a:rPr lang="en-US" dirty="0" smtClean="0"/>
              <a:t>Show wide </a:t>
            </a:r>
            <a:r>
              <a:rPr lang="en-US" dirty="0" err="1" smtClean="0"/>
              <a:t>beamwidths</a:t>
            </a:r>
            <a:r>
              <a:rPr lang="en-US" dirty="0" smtClean="0"/>
              <a:t> to Narrow </a:t>
            </a:r>
            <a:r>
              <a:rPr lang="en-US" dirty="0" err="1" smtClean="0"/>
              <a:t>BeamWidth</a:t>
            </a:r>
            <a:endParaRPr lang="en-US" dirty="0" smtClean="0"/>
          </a:p>
          <a:p>
            <a:r>
              <a:rPr lang="en-US" dirty="0" err="1" smtClean="0"/>
              <a:t>Beamwith</a:t>
            </a:r>
            <a:r>
              <a:rPr lang="en-US" dirty="0" smtClean="0"/>
              <a:t>, lambda/distance ?</a:t>
            </a:r>
            <a:endParaRPr lang="en-US" dirty="0"/>
          </a:p>
        </p:txBody>
      </p:sp>
      <p:sp>
        <p:nvSpPr>
          <p:cNvPr id="2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313924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155666" y="2157463"/>
            <a:ext cx="3505198" cy="4474349"/>
          </a:xfrm>
        </p:spPr>
        <p:txBody>
          <a:bodyPr/>
          <a:lstStyle/>
          <a:p>
            <a:pPr marL="285750" indent="-285750">
              <a:buFont typeface="Wingdings" panose="05000000000000000000" pitchFamily="2" charset="2"/>
              <a:buChar char="Ø"/>
            </a:pPr>
            <a:r>
              <a:rPr lang="en-US" sz="1800" dirty="0"/>
              <a:t>Phase Centers are formed at the midpoint between each transmitter/receiver pair </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r>
              <a:rPr lang="en-US" sz="1800" dirty="0"/>
              <a:t>Pulsing a linear array of receivers enables a scan of the target area without any moving parts</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smtClean="0"/>
              <a:t>Imager consists of linear arrays in X and Y axes to scan the entire scene</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smtClean="0">
                <a:solidFill>
                  <a:schemeClr val="bg1"/>
                </a:solidFill>
              </a:rPr>
              <a:t>SAR Imager Team</a:t>
            </a:r>
            <a:endParaRPr lang="en-US" dirty="0">
              <a:solidFill>
                <a:schemeClr val="bg1"/>
              </a:solidFill>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13</a:t>
            </a:fld>
            <a:endParaRPr lang="en-US" sz="1050" b="0" i="0" u="none" strike="noStrike" cap="none">
              <a:solidFill>
                <a:srgbClr val="FFFFFF"/>
              </a:solidFill>
              <a:latin typeface="Calibri"/>
              <a:ea typeface="Calibri"/>
              <a:cs typeface="Calibri"/>
              <a:sym typeface="Calibri"/>
            </a:endParaRPr>
          </a:p>
        </p:txBody>
      </p:sp>
      <p:pic>
        <p:nvPicPr>
          <p:cNvPr id="9" name="Picture 8"/>
          <p:cNvPicPr>
            <a:picLocks noChangeAspect="1"/>
          </p:cNvPicPr>
          <p:nvPr/>
        </p:nvPicPr>
        <p:blipFill>
          <a:blip r:embed="rId2"/>
          <a:stretch>
            <a:fillRect/>
          </a:stretch>
        </p:blipFill>
        <p:spPr>
          <a:xfrm>
            <a:off x="4102100" y="1412819"/>
            <a:ext cx="7198617" cy="647700"/>
          </a:xfrm>
          <a:prstGeom prst="rect">
            <a:avLst/>
          </a:prstGeom>
        </p:spPr>
      </p:pic>
      <p:sp>
        <p:nvSpPr>
          <p:cNvPr id="47" name="Isosceles Triangle 46"/>
          <p:cNvSpPr/>
          <p:nvPr/>
        </p:nvSpPr>
        <p:spPr>
          <a:xfrm rot="16200000">
            <a:off x="6371087" y="673311"/>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48" name="Isosceles Triangle 47"/>
          <p:cNvSpPr/>
          <p:nvPr/>
        </p:nvSpPr>
        <p:spPr>
          <a:xfrm rot="16200000">
            <a:off x="6371088" y="1526727"/>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1</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49" name="Isosceles Triangle 48"/>
          <p:cNvSpPr/>
          <p:nvPr/>
        </p:nvSpPr>
        <p:spPr>
          <a:xfrm rot="16200000">
            <a:off x="6366001" y="2722120"/>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2</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50" name="Isosceles Triangle 49"/>
          <p:cNvSpPr/>
          <p:nvPr/>
        </p:nvSpPr>
        <p:spPr>
          <a:xfrm rot="16200000">
            <a:off x="6381265" y="3917512"/>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3</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51" name="Isosceles Triangle 50"/>
          <p:cNvSpPr/>
          <p:nvPr/>
        </p:nvSpPr>
        <p:spPr>
          <a:xfrm rot="16200000">
            <a:off x="6376177" y="5112903"/>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4</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cxnSp>
        <p:nvCxnSpPr>
          <p:cNvPr id="52" name="Straight Connector 51"/>
          <p:cNvCxnSpPr>
            <a:stCxn id="47" idx="0"/>
            <a:endCxn id="51" idx="0"/>
          </p:cNvCxnSpPr>
          <p:nvPr/>
        </p:nvCxnSpPr>
        <p:spPr>
          <a:xfrm>
            <a:off x="6298144" y="1001232"/>
            <a:ext cx="5090" cy="4439592"/>
          </a:xfrm>
          <a:prstGeom prst="line">
            <a:avLst/>
          </a:prstGeom>
          <a:noFill/>
          <a:ln w="6350" cap="flat" cmpd="sng" algn="ctr">
            <a:solidFill>
              <a:srgbClr val="5B9BD5"/>
            </a:solidFill>
            <a:prstDash val="solid"/>
            <a:miter lim="800000"/>
          </a:ln>
          <a:effectLst/>
        </p:spPr>
      </p:cxnSp>
      <p:sp>
        <p:nvSpPr>
          <p:cNvPr id="53" name="Left Brace 52"/>
          <p:cNvSpPr/>
          <p:nvPr/>
        </p:nvSpPr>
        <p:spPr>
          <a:xfrm>
            <a:off x="6124251" y="1001231"/>
            <a:ext cx="168806" cy="853416"/>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4" name="Left Brace 53"/>
          <p:cNvSpPr/>
          <p:nvPr/>
        </p:nvSpPr>
        <p:spPr>
          <a:xfrm>
            <a:off x="5819453" y="1001231"/>
            <a:ext cx="287867" cy="2048809"/>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5" name="Left Brace 54"/>
          <p:cNvSpPr/>
          <p:nvPr/>
        </p:nvSpPr>
        <p:spPr>
          <a:xfrm>
            <a:off x="5449127" y="1001231"/>
            <a:ext cx="378792" cy="3199389"/>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6" name="Left Brace 55"/>
          <p:cNvSpPr/>
          <p:nvPr/>
        </p:nvSpPr>
        <p:spPr>
          <a:xfrm>
            <a:off x="5184451" y="1001231"/>
            <a:ext cx="374742" cy="4378001"/>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7" name="TextBox 56"/>
          <p:cNvSpPr txBox="1"/>
          <p:nvPr/>
        </p:nvSpPr>
        <p:spPr>
          <a:xfrm>
            <a:off x="6405356" y="1309896"/>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1</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58" name="Flowchart: Summing Junction 57"/>
          <p:cNvSpPr/>
          <p:nvPr/>
        </p:nvSpPr>
        <p:spPr>
          <a:xfrm>
            <a:off x="6178754" y="246843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6405356" y="2485104"/>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3</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60" name="Flowchart: Summing Junction 59"/>
          <p:cNvSpPr/>
          <p:nvPr/>
        </p:nvSpPr>
        <p:spPr>
          <a:xfrm>
            <a:off x="6180459" y="306230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Flowchart: Summing Junction 60"/>
          <p:cNvSpPr/>
          <p:nvPr/>
        </p:nvSpPr>
        <p:spPr>
          <a:xfrm>
            <a:off x="6178754" y="1309896"/>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Flowchart: Summing Junction 61"/>
          <p:cNvSpPr/>
          <p:nvPr/>
        </p:nvSpPr>
        <p:spPr>
          <a:xfrm>
            <a:off x="6178754" y="189499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6405356" y="1902140"/>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2</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64" name="TextBox 63"/>
          <p:cNvSpPr txBox="1"/>
          <p:nvPr/>
        </p:nvSpPr>
        <p:spPr>
          <a:xfrm>
            <a:off x="6407061" y="3125014"/>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4</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cxnSp>
        <p:nvCxnSpPr>
          <p:cNvPr id="65" name="Straight Connector 64"/>
          <p:cNvCxnSpPr>
            <a:stCxn id="56" idx="1"/>
            <a:endCxn id="60" idx="2"/>
          </p:cNvCxnSpPr>
          <p:nvPr/>
        </p:nvCxnSpPr>
        <p:spPr>
          <a:xfrm>
            <a:off x="5184451" y="3190232"/>
            <a:ext cx="996008" cy="3308"/>
          </a:xfrm>
          <a:prstGeom prst="line">
            <a:avLst/>
          </a:prstGeom>
          <a:noFill/>
          <a:ln w="6350" cap="flat" cmpd="sng" algn="ctr">
            <a:solidFill>
              <a:srgbClr val="5B9BD5"/>
            </a:solidFill>
            <a:prstDash val="dash"/>
            <a:miter lim="800000"/>
          </a:ln>
          <a:effectLst/>
        </p:spPr>
      </p:cxnSp>
      <p:cxnSp>
        <p:nvCxnSpPr>
          <p:cNvPr id="66" name="Straight Connector 65"/>
          <p:cNvCxnSpPr>
            <a:stCxn id="55" idx="1"/>
            <a:endCxn id="58" idx="2"/>
          </p:cNvCxnSpPr>
          <p:nvPr/>
        </p:nvCxnSpPr>
        <p:spPr>
          <a:xfrm flipV="1">
            <a:off x="5449127" y="2599670"/>
            <a:ext cx="729627" cy="1256"/>
          </a:xfrm>
          <a:prstGeom prst="line">
            <a:avLst/>
          </a:prstGeom>
          <a:noFill/>
          <a:ln w="6350" cap="flat" cmpd="sng" algn="ctr">
            <a:solidFill>
              <a:srgbClr val="5B9BD5"/>
            </a:solidFill>
            <a:prstDash val="dash"/>
            <a:miter lim="800000"/>
          </a:ln>
          <a:effectLst/>
        </p:spPr>
      </p:cxnSp>
      <p:cxnSp>
        <p:nvCxnSpPr>
          <p:cNvPr id="67" name="Straight Connector 66"/>
          <p:cNvCxnSpPr>
            <a:stCxn id="54" idx="1"/>
            <a:endCxn id="62" idx="2"/>
          </p:cNvCxnSpPr>
          <p:nvPr/>
        </p:nvCxnSpPr>
        <p:spPr>
          <a:xfrm>
            <a:off x="5819453" y="2025636"/>
            <a:ext cx="359301" cy="594"/>
          </a:xfrm>
          <a:prstGeom prst="line">
            <a:avLst/>
          </a:prstGeom>
          <a:noFill/>
          <a:ln w="6350" cap="flat" cmpd="sng" algn="ctr">
            <a:solidFill>
              <a:srgbClr val="5B9BD5"/>
            </a:solidFill>
            <a:prstDash val="dash"/>
            <a:miter lim="800000"/>
          </a:ln>
          <a:effectLst/>
        </p:spPr>
      </p:cxnSp>
      <p:pic>
        <p:nvPicPr>
          <p:cNvPr id="68" name="Picture 67"/>
          <p:cNvPicPr>
            <a:picLocks noChangeAspect="1"/>
          </p:cNvPicPr>
          <p:nvPr/>
        </p:nvPicPr>
        <p:blipFill>
          <a:blip r:embed="rId3"/>
          <a:stretch>
            <a:fillRect/>
          </a:stretch>
        </p:blipFill>
        <p:spPr>
          <a:xfrm>
            <a:off x="4706572" y="5201856"/>
            <a:ext cx="356177" cy="391118"/>
          </a:xfrm>
          <a:prstGeom prst="rect">
            <a:avLst/>
          </a:prstGeom>
        </p:spPr>
      </p:pic>
      <p:cxnSp>
        <p:nvCxnSpPr>
          <p:cNvPr id="69" name="Straight Arrow Connector 68"/>
          <p:cNvCxnSpPr>
            <a:stCxn id="70" idx="2"/>
            <a:endCxn id="68" idx="0"/>
          </p:cNvCxnSpPr>
          <p:nvPr/>
        </p:nvCxnSpPr>
        <p:spPr>
          <a:xfrm flipH="1">
            <a:off x="4884661" y="1153382"/>
            <a:ext cx="7654" cy="4048474"/>
          </a:xfrm>
          <a:prstGeom prst="straightConnector1">
            <a:avLst/>
          </a:prstGeom>
          <a:noFill/>
          <a:ln w="6350" cap="flat" cmpd="sng" algn="ctr">
            <a:solidFill>
              <a:srgbClr val="5B9BD5"/>
            </a:solidFill>
            <a:prstDash val="dash"/>
            <a:miter lim="800000"/>
            <a:tailEnd type="stealth" w="lg" len="lg"/>
          </a:ln>
          <a:effectLst/>
        </p:spPr>
      </p:cxnSp>
      <p:pic>
        <p:nvPicPr>
          <p:cNvPr id="70" name="Picture 69"/>
          <p:cNvPicPr>
            <a:picLocks noChangeAspect="1"/>
          </p:cNvPicPr>
          <p:nvPr/>
        </p:nvPicPr>
        <p:blipFill>
          <a:blip r:embed="rId3"/>
          <a:stretch>
            <a:fillRect/>
          </a:stretch>
        </p:blipFill>
        <p:spPr>
          <a:xfrm>
            <a:off x="4714226" y="762264"/>
            <a:ext cx="356177" cy="391118"/>
          </a:xfrm>
          <a:prstGeom prst="rect">
            <a:avLst/>
          </a:prstGeom>
        </p:spPr>
      </p:pic>
      <p:pic>
        <p:nvPicPr>
          <p:cNvPr id="71" name="Picture 70"/>
          <p:cNvPicPr>
            <a:picLocks noChangeAspect="1"/>
          </p:cNvPicPr>
          <p:nvPr/>
        </p:nvPicPr>
        <p:blipFill>
          <a:blip r:embed="rId3"/>
          <a:stretch>
            <a:fillRect/>
          </a:stretch>
        </p:blipFill>
        <p:spPr>
          <a:xfrm>
            <a:off x="4712599" y="1569386"/>
            <a:ext cx="356177" cy="391118"/>
          </a:xfrm>
          <a:prstGeom prst="rect">
            <a:avLst/>
          </a:prstGeom>
        </p:spPr>
      </p:pic>
      <p:pic>
        <p:nvPicPr>
          <p:cNvPr id="72" name="Picture 71"/>
          <p:cNvPicPr>
            <a:picLocks noChangeAspect="1"/>
          </p:cNvPicPr>
          <p:nvPr/>
        </p:nvPicPr>
        <p:blipFill>
          <a:blip r:embed="rId3"/>
          <a:stretch>
            <a:fillRect/>
          </a:stretch>
        </p:blipFill>
        <p:spPr>
          <a:xfrm>
            <a:off x="4714226" y="2799113"/>
            <a:ext cx="356177" cy="391118"/>
          </a:xfrm>
          <a:prstGeom prst="rect">
            <a:avLst/>
          </a:prstGeom>
        </p:spPr>
      </p:pic>
      <p:pic>
        <p:nvPicPr>
          <p:cNvPr id="73" name="Picture 72"/>
          <p:cNvPicPr>
            <a:picLocks noChangeAspect="1"/>
          </p:cNvPicPr>
          <p:nvPr/>
        </p:nvPicPr>
        <p:blipFill>
          <a:blip r:embed="rId3"/>
          <a:stretch>
            <a:fillRect/>
          </a:stretch>
        </p:blipFill>
        <p:spPr>
          <a:xfrm>
            <a:off x="4712599" y="4006465"/>
            <a:ext cx="356177" cy="391118"/>
          </a:xfrm>
          <a:prstGeom prst="rect">
            <a:avLst/>
          </a:prstGeom>
        </p:spPr>
      </p:pic>
      <p:sp>
        <p:nvSpPr>
          <p:cNvPr id="6" name="Rectangle 5"/>
          <p:cNvSpPr/>
          <p:nvPr/>
        </p:nvSpPr>
        <p:spPr>
          <a:xfrm>
            <a:off x="7747475" y="433378"/>
            <a:ext cx="45719" cy="55753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9626601" y="1465068"/>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75" name="Rounded Rectangle 74"/>
          <p:cNvSpPr/>
          <p:nvPr/>
        </p:nvSpPr>
        <p:spPr>
          <a:xfrm>
            <a:off x="9626601" y="173818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6" name="Rounded Rectangle 75"/>
          <p:cNvSpPr/>
          <p:nvPr/>
        </p:nvSpPr>
        <p:spPr>
          <a:xfrm>
            <a:off x="9626601" y="203797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7" name="Rounded Rectangle 76"/>
          <p:cNvSpPr/>
          <p:nvPr/>
        </p:nvSpPr>
        <p:spPr>
          <a:xfrm>
            <a:off x="9626601" y="233776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8" name="Rounded Rectangle 77"/>
          <p:cNvSpPr/>
          <p:nvPr/>
        </p:nvSpPr>
        <p:spPr>
          <a:xfrm>
            <a:off x="9626601" y="263755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1" name="Rounded Rectangle 80"/>
          <p:cNvSpPr/>
          <p:nvPr/>
        </p:nvSpPr>
        <p:spPr>
          <a:xfrm>
            <a:off x="9626601" y="345535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2" name="Rounded Rectangle 81"/>
          <p:cNvSpPr/>
          <p:nvPr/>
        </p:nvSpPr>
        <p:spPr>
          <a:xfrm>
            <a:off x="9626601" y="375514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3" name="Rounded Rectangle 82"/>
          <p:cNvSpPr/>
          <p:nvPr/>
        </p:nvSpPr>
        <p:spPr>
          <a:xfrm>
            <a:off x="9626601" y="405493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4" name="Rounded Rectangle 83"/>
          <p:cNvSpPr/>
          <p:nvPr/>
        </p:nvSpPr>
        <p:spPr>
          <a:xfrm>
            <a:off x="9626601" y="435236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5" name="Rounded Rectangle 84"/>
          <p:cNvSpPr/>
          <p:nvPr/>
        </p:nvSpPr>
        <p:spPr>
          <a:xfrm>
            <a:off x="9626601" y="4589923"/>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86" name="Rounded Rectangle 85"/>
          <p:cNvSpPr/>
          <p:nvPr/>
        </p:nvSpPr>
        <p:spPr>
          <a:xfrm rot="16200000">
            <a:off x="9410495" y="3047292"/>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7" name="Rounded Rectangle 86"/>
          <p:cNvSpPr/>
          <p:nvPr/>
        </p:nvSpPr>
        <p:spPr>
          <a:xfrm rot="16200000">
            <a:off x="9090799"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8" name="Rounded Rectangle 87"/>
          <p:cNvSpPr/>
          <p:nvPr/>
        </p:nvSpPr>
        <p:spPr>
          <a:xfrm rot="16200000">
            <a:off x="8771366"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9" name="Rounded Rectangle 88"/>
          <p:cNvSpPr/>
          <p:nvPr/>
        </p:nvSpPr>
        <p:spPr>
          <a:xfrm rot="16200000">
            <a:off x="8458212"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0" name="Rounded Rectangle 89"/>
          <p:cNvSpPr/>
          <p:nvPr/>
        </p:nvSpPr>
        <p:spPr>
          <a:xfrm rot="16200000">
            <a:off x="8213271" y="3024884"/>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1" name="Rounded Rectangle 90"/>
          <p:cNvSpPr/>
          <p:nvPr/>
        </p:nvSpPr>
        <p:spPr>
          <a:xfrm rot="5400000">
            <a:off x="9863136" y="3046609"/>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2" name="Rounded Rectangle 91"/>
          <p:cNvSpPr/>
          <p:nvPr/>
        </p:nvSpPr>
        <p:spPr>
          <a:xfrm rot="5400000">
            <a:off x="10175562" y="305600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3" name="Rounded Rectangle 92"/>
          <p:cNvSpPr/>
          <p:nvPr/>
        </p:nvSpPr>
        <p:spPr>
          <a:xfrm rot="5400000">
            <a:off x="10487988" y="304661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4" name="Rounded Rectangle 93"/>
          <p:cNvSpPr/>
          <p:nvPr/>
        </p:nvSpPr>
        <p:spPr>
          <a:xfrm rot="5400000">
            <a:off x="10800414" y="305600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5" name="Rounded Rectangle 94"/>
          <p:cNvSpPr/>
          <p:nvPr/>
        </p:nvSpPr>
        <p:spPr>
          <a:xfrm rot="5400000">
            <a:off x="11058058" y="3024203"/>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6" name="TextBox 95"/>
          <p:cNvSpPr txBox="1"/>
          <p:nvPr/>
        </p:nvSpPr>
        <p:spPr>
          <a:xfrm>
            <a:off x="9246943" y="163306"/>
            <a:ext cx="1217328" cy="338554"/>
          </a:xfrm>
          <a:prstGeom prst="rect">
            <a:avLst/>
          </a:prstGeom>
          <a:noFill/>
        </p:spPr>
        <p:txBody>
          <a:bodyPr wrap="square" rtlCol="0">
            <a:spAutoFit/>
          </a:bodyPr>
          <a:lstStyle/>
          <a:p>
            <a:r>
              <a:rPr lang="en-US" sz="1600" u="sng" kern="1200" dirty="0" smtClean="0">
                <a:solidFill>
                  <a:prstClr val="black"/>
                </a:solidFill>
                <a:latin typeface="Calibri" panose="020F0502020204030204"/>
                <a:ea typeface="+mn-ea"/>
                <a:cs typeface="+mn-cs"/>
              </a:rPr>
              <a:t>Front View</a:t>
            </a:r>
            <a:endParaRPr lang="en-US" sz="1600" u="sng" kern="1200" dirty="0">
              <a:solidFill>
                <a:prstClr val="black"/>
              </a:solidFill>
              <a:latin typeface="Calibri" panose="020F0502020204030204"/>
              <a:ea typeface="+mn-ea"/>
              <a:cs typeface="+mn-cs"/>
            </a:endParaRPr>
          </a:p>
        </p:txBody>
      </p:sp>
      <p:sp>
        <p:nvSpPr>
          <p:cNvPr id="97" name="TextBox 96"/>
          <p:cNvSpPr txBox="1"/>
          <p:nvPr/>
        </p:nvSpPr>
        <p:spPr>
          <a:xfrm>
            <a:off x="5150253" y="125415"/>
            <a:ext cx="1449895" cy="338554"/>
          </a:xfrm>
          <a:prstGeom prst="rect">
            <a:avLst/>
          </a:prstGeom>
          <a:noFill/>
        </p:spPr>
        <p:txBody>
          <a:bodyPr wrap="square" rtlCol="0">
            <a:spAutoFit/>
          </a:bodyPr>
          <a:lstStyle/>
          <a:p>
            <a:r>
              <a:rPr lang="en-US" sz="1600" u="sng" kern="1200" dirty="0" smtClean="0">
                <a:solidFill>
                  <a:prstClr val="black"/>
                </a:solidFill>
                <a:latin typeface="Calibri" panose="020F0502020204030204"/>
                <a:ea typeface="+mn-ea"/>
                <a:cs typeface="+mn-cs"/>
              </a:rPr>
              <a:t>1-D Side View</a:t>
            </a:r>
            <a:endParaRPr lang="en-US" sz="1600" u="sng" kern="1200" dirty="0">
              <a:solidFill>
                <a:prstClr val="black"/>
              </a:solidFill>
              <a:latin typeface="Calibri" panose="020F0502020204030204"/>
              <a:ea typeface="+mn-ea"/>
              <a:cs typeface="+mn-cs"/>
            </a:endParaRPr>
          </a:p>
        </p:txBody>
      </p:sp>
      <p:sp>
        <p:nvSpPr>
          <p:cNvPr id="98" name="Title 1"/>
          <p:cNvSpPr>
            <a:spLocks noGrp="1"/>
          </p:cNvSpPr>
          <p:nvPr>
            <p:ph type="title"/>
          </p:nvPr>
        </p:nvSpPr>
        <p:spPr>
          <a:xfrm>
            <a:off x="413418" y="295356"/>
            <a:ext cx="3200398" cy="1044210"/>
          </a:xfrm>
        </p:spPr>
        <p:txBody>
          <a:bodyPr/>
          <a:lstStyle/>
          <a:p>
            <a:r>
              <a:rPr lang="en-US" sz="2800" dirty="0" smtClean="0"/>
              <a:t>Stationary Scanning</a:t>
            </a:r>
            <a:endParaRPr lang="en-US" sz="2800" dirty="0"/>
          </a:p>
        </p:txBody>
      </p:sp>
      <p:sp>
        <p:nvSpPr>
          <p:cNvPr id="7" name="Rectangle 6"/>
          <p:cNvSpPr/>
          <p:nvPr/>
        </p:nvSpPr>
        <p:spPr>
          <a:xfrm flipV="1">
            <a:off x="286088" y="16571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1997905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155666" y="1929341"/>
            <a:ext cx="3505198" cy="4702472"/>
          </a:xfrm>
        </p:spPr>
        <p:txBody>
          <a:bodyPr>
            <a:normAutofit lnSpcReduction="10000"/>
          </a:bodyPr>
          <a:lstStyle/>
          <a:p>
            <a:pPr marL="285750" indent="-285750">
              <a:buFont typeface="Wingdings" panose="05000000000000000000" pitchFamily="2" charset="2"/>
              <a:buChar char="Ø"/>
            </a:pPr>
            <a:r>
              <a:rPr lang="en-US" sz="1800" kern="1200" dirty="0" smtClean="0">
                <a:solidFill>
                  <a:schemeClr val="bg1"/>
                </a:solidFill>
              </a:rPr>
              <a:t>16 Phase Centers</a:t>
            </a: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kern="1200" dirty="0" smtClean="0">
                <a:solidFill>
                  <a:schemeClr val="bg1"/>
                </a:solidFill>
              </a:rPr>
              <a:t>16 </a:t>
            </a:r>
            <a:r>
              <a:rPr lang="el-GR" sz="1800" kern="1200" dirty="0">
                <a:solidFill>
                  <a:schemeClr val="bg1"/>
                </a:solidFill>
              </a:rPr>
              <a:t>θ</a:t>
            </a:r>
            <a:r>
              <a:rPr lang="en-US" sz="1800" kern="1200" baseline="-25000" dirty="0">
                <a:solidFill>
                  <a:schemeClr val="bg1"/>
                </a:solidFill>
              </a:rPr>
              <a:t>n</a:t>
            </a:r>
            <a:r>
              <a:rPr lang="en-US" sz="1800" kern="1200" dirty="0">
                <a:solidFill>
                  <a:schemeClr val="bg1"/>
                </a:solidFill>
              </a:rPr>
              <a:t> ‘s that map to 16 unique regions in the </a:t>
            </a:r>
            <a:r>
              <a:rPr lang="en-US" sz="1800" kern="1200" dirty="0" smtClean="0">
                <a:solidFill>
                  <a:schemeClr val="bg1"/>
                </a:solidFill>
              </a:rPr>
              <a:t>scene</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dirty="0"/>
              <a:t>For each </a:t>
            </a:r>
            <a:r>
              <a:rPr lang="en-US" sz="1800" dirty="0" err="1"/>
              <a:t>θn</a:t>
            </a:r>
            <a:r>
              <a:rPr lang="en-US" sz="1800" dirty="0"/>
              <a:t> , a 16-point complex basis function is generated </a:t>
            </a: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a:t>Received data is convolved (</a:t>
            </a:r>
            <a:r>
              <a:rPr lang="en-US" sz="1800" dirty="0" smtClean="0"/>
              <a:t>DFT) </a:t>
            </a:r>
            <a:r>
              <a:rPr lang="en-US" sz="1800" dirty="0"/>
              <a:t>with basis functions to map energy amplitude VS frequency </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smtClean="0">
                <a:solidFill>
                  <a:schemeClr val="bg1"/>
                </a:solidFill>
              </a:rPr>
              <a:t>SAR Imager Team</a:t>
            </a:r>
            <a:endParaRPr lang="en-US" dirty="0">
              <a:solidFill>
                <a:schemeClr val="bg1"/>
              </a:solidFill>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14</a:t>
            </a:fld>
            <a:endParaRPr lang="en-US" sz="1050" b="0" i="0" u="none" strike="noStrike" cap="none">
              <a:solidFill>
                <a:srgbClr val="FFFFFF"/>
              </a:solidFill>
              <a:latin typeface="Calibri"/>
              <a:ea typeface="Calibri"/>
              <a:cs typeface="Calibri"/>
              <a:sym typeface="Calibri"/>
            </a:endParaRPr>
          </a:p>
        </p:txBody>
      </p:sp>
      <p:pic>
        <p:nvPicPr>
          <p:cNvPr id="9" name="Picture 8"/>
          <p:cNvPicPr>
            <a:picLocks noChangeAspect="1"/>
          </p:cNvPicPr>
          <p:nvPr/>
        </p:nvPicPr>
        <p:blipFill>
          <a:blip r:embed="rId2"/>
          <a:stretch>
            <a:fillRect/>
          </a:stretch>
        </p:blipFill>
        <p:spPr>
          <a:xfrm>
            <a:off x="4096502" y="1413508"/>
            <a:ext cx="7269997" cy="647700"/>
          </a:xfrm>
          <a:prstGeom prst="rect">
            <a:avLst/>
          </a:prstGeom>
        </p:spPr>
      </p:pic>
      <p:sp>
        <p:nvSpPr>
          <p:cNvPr id="10" name="Flowchart: Summing Junction 9"/>
          <p:cNvSpPr/>
          <p:nvPr/>
        </p:nvSpPr>
        <p:spPr>
          <a:xfrm>
            <a:off x="5574135" y="759932"/>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5688165" y="463757"/>
            <a:ext cx="0" cy="5511793"/>
          </a:xfrm>
          <a:prstGeom prst="line">
            <a:avLst/>
          </a:prstGeom>
          <a:noFill/>
          <a:ln w="6350" cap="flat" cmpd="sng" algn="ctr">
            <a:solidFill>
              <a:srgbClr val="5B9BD5"/>
            </a:solidFill>
            <a:prstDash val="solid"/>
            <a:miter lim="800000"/>
          </a:ln>
          <a:effectLst/>
        </p:spPr>
      </p:cxnSp>
      <p:cxnSp>
        <p:nvCxnSpPr>
          <p:cNvPr id="12" name="Straight Connector 11"/>
          <p:cNvCxnSpPr/>
          <p:nvPr/>
        </p:nvCxnSpPr>
        <p:spPr>
          <a:xfrm flipV="1">
            <a:off x="5347590" y="3216498"/>
            <a:ext cx="5073429" cy="3155"/>
          </a:xfrm>
          <a:prstGeom prst="line">
            <a:avLst/>
          </a:prstGeom>
          <a:noFill/>
          <a:ln w="6350" cap="flat" cmpd="sng" algn="ctr">
            <a:solidFill>
              <a:srgbClr val="5B9BD5"/>
            </a:solidFill>
            <a:prstDash val="lgDashDot"/>
            <a:miter lim="800000"/>
          </a:ln>
          <a:effectLst/>
        </p:spPr>
      </p:cxnSp>
      <p:sp>
        <p:nvSpPr>
          <p:cNvPr id="13" name="Flowchart: Summing Junction 12"/>
          <p:cNvSpPr/>
          <p:nvPr/>
        </p:nvSpPr>
        <p:spPr>
          <a:xfrm>
            <a:off x="5573200" y="1344636"/>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 name="Flowchart: Summing Junction 13"/>
          <p:cNvSpPr/>
          <p:nvPr/>
        </p:nvSpPr>
        <p:spPr>
          <a:xfrm>
            <a:off x="5573200" y="1929340"/>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Flowchart: Summing Junction 14"/>
          <p:cNvSpPr/>
          <p:nvPr/>
        </p:nvSpPr>
        <p:spPr>
          <a:xfrm>
            <a:off x="5573199" y="252002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6" name="Flowchart: Summing Junction 15"/>
          <p:cNvSpPr/>
          <p:nvPr/>
        </p:nvSpPr>
        <p:spPr>
          <a:xfrm>
            <a:off x="5573199" y="3104733"/>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Flowchart: Summing Junction 16"/>
          <p:cNvSpPr/>
          <p:nvPr/>
        </p:nvSpPr>
        <p:spPr>
          <a:xfrm>
            <a:off x="5573198" y="368943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8" name="Flowchart: Summing Junction 17"/>
          <p:cNvSpPr/>
          <p:nvPr/>
        </p:nvSpPr>
        <p:spPr>
          <a:xfrm>
            <a:off x="5573198" y="4274141"/>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Flowchart: Summing Junction 18"/>
          <p:cNvSpPr/>
          <p:nvPr/>
        </p:nvSpPr>
        <p:spPr>
          <a:xfrm>
            <a:off x="5573198" y="4858845"/>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0" name="Straight Connector 19"/>
          <p:cNvCxnSpPr/>
          <p:nvPr/>
        </p:nvCxnSpPr>
        <p:spPr>
          <a:xfrm>
            <a:off x="10264384" y="2083008"/>
            <a:ext cx="0" cy="2266981"/>
          </a:xfrm>
          <a:prstGeom prst="line">
            <a:avLst/>
          </a:prstGeom>
          <a:noFill/>
          <a:ln w="6350" cap="flat" cmpd="sng" algn="ctr">
            <a:solidFill>
              <a:srgbClr val="5B9BD5"/>
            </a:solidFill>
            <a:prstDash val="solid"/>
            <a:miter lim="800000"/>
          </a:ln>
          <a:effectLst/>
        </p:spPr>
      </p:cxnSp>
      <p:cxnSp>
        <p:nvCxnSpPr>
          <p:cNvPr id="21" name="Straight Connector 20"/>
          <p:cNvCxnSpPr/>
          <p:nvPr/>
        </p:nvCxnSpPr>
        <p:spPr>
          <a:xfrm>
            <a:off x="10107752" y="2083008"/>
            <a:ext cx="313267" cy="0"/>
          </a:xfrm>
          <a:prstGeom prst="line">
            <a:avLst/>
          </a:prstGeom>
          <a:noFill/>
          <a:ln w="6350" cap="flat" cmpd="sng" algn="ctr">
            <a:solidFill>
              <a:srgbClr val="5B9BD5"/>
            </a:solidFill>
            <a:prstDash val="solid"/>
            <a:miter lim="800000"/>
          </a:ln>
          <a:effectLst/>
        </p:spPr>
      </p:cxnSp>
      <p:cxnSp>
        <p:nvCxnSpPr>
          <p:cNvPr id="22" name="Straight Connector 21"/>
          <p:cNvCxnSpPr/>
          <p:nvPr/>
        </p:nvCxnSpPr>
        <p:spPr>
          <a:xfrm>
            <a:off x="10107752" y="4349989"/>
            <a:ext cx="313267" cy="0"/>
          </a:xfrm>
          <a:prstGeom prst="line">
            <a:avLst/>
          </a:prstGeom>
          <a:noFill/>
          <a:ln w="6350" cap="flat" cmpd="sng" algn="ctr">
            <a:solidFill>
              <a:srgbClr val="5B9BD5"/>
            </a:solidFill>
            <a:prstDash val="solid"/>
            <a:miter lim="800000"/>
          </a:ln>
          <a:effectLst/>
        </p:spPr>
      </p:cxnSp>
      <p:sp>
        <p:nvSpPr>
          <p:cNvPr id="23" name="TextBox 22"/>
          <p:cNvSpPr txBox="1"/>
          <p:nvPr/>
        </p:nvSpPr>
        <p:spPr>
          <a:xfrm>
            <a:off x="10430932" y="3014786"/>
            <a:ext cx="935567" cy="461665"/>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Downrange </a:t>
            </a:r>
          </a:p>
          <a:p>
            <a:r>
              <a:rPr lang="en-US" sz="1200" kern="1200" dirty="0" smtClean="0">
                <a:solidFill>
                  <a:prstClr val="black"/>
                </a:solidFill>
                <a:latin typeface="Calibri" panose="020F0502020204030204"/>
                <a:ea typeface="+mn-ea"/>
                <a:cs typeface="+mn-cs"/>
              </a:rPr>
              <a:t>Scene</a:t>
            </a:r>
            <a:endParaRPr lang="en-US" sz="1200" kern="1200" dirty="0">
              <a:solidFill>
                <a:prstClr val="black"/>
              </a:solidFill>
              <a:latin typeface="Calibri" panose="020F0502020204030204"/>
              <a:ea typeface="+mn-ea"/>
              <a:cs typeface="+mn-cs"/>
            </a:endParaRPr>
          </a:p>
        </p:txBody>
      </p:sp>
      <p:cxnSp>
        <p:nvCxnSpPr>
          <p:cNvPr id="24" name="Straight Connector 23"/>
          <p:cNvCxnSpPr/>
          <p:nvPr/>
        </p:nvCxnSpPr>
        <p:spPr>
          <a:xfrm flipH="1" flipV="1">
            <a:off x="5688164" y="3216498"/>
            <a:ext cx="4576221" cy="1133492"/>
          </a:xfrm>
          <a:prstGeom prst="line">
            <a:avLst/>
          </a:prstGeom>
          <a:noFill/>
          <a:ln w="6350" cap="flat" cmpd="sng" algn="ctr">
            <a:solidFill>
              <a:srgbClr val="5B9BD5"/>
            </a:solidFill>
            <a:prstDash val="solid"/>
            <a:miter lim="800000"/>
          </a:ln>
          <a:effectLst/>
        </p:spPr>
      </p:cxnSp>
      <p:cxnSp>
        <p:nvCxnSpPr>
          <p:cNvPr id="25" name="Straight Connector 24"/>
          <p:cNvCxnSpPr/>
          <p:nvPr/>
        </p:nvCxnSpPr>
        <p:spPr>
          <a:xfrm flipV="1">
            <a:off x="4938864" y="548416"/>
            <a:ext cx="1477435" cy="5501244"/>
          </a:xfrm>
          <a:prstGeom prst="line">
            <a:avLst/>
          </a:prstGeom>
          <a:noFill/>
          <a:ln w="6350" cap="flat" cmpd="sng" algn="ctr">
            <a:solidFill>
              <a:srgbClr val="5B9BD5"/>
            </a:solidFill>
            <a:prstDash val="solid"/>
            <a:miter lim="800000"/>
          </a:ln>
          <a:effectLst/>
        </p:spPr>
      </p:cxnSp>
      <p:sp>
        <p:nvSpPr>
          <p:cNvPr id="26" name="Arc 25"/>
          <p:cNvSpPr/>
          <p:nvPr/>
        </p:nvSpPr>
        <p:spPr>
          <a:xfrm>
            <a:off x="6416299" y="3216498"/>
            <a:ext cx="162454" cy="446594"/>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6643575" y="3194089"/>
            <a:ext cx="481013" cy="307777"/>
          </a:xfrm>
          <a:prstGeom prst="rect">
            <a:avLst/>
          </a:prstGeom>
          <a:noFill/>
        </p:spPr>
        <p:txBody>
          <a:bodyPr wrap="square" rtlCol="0">
            <a:spAutoFit/>
          </a:bodyPr>
          <a:lstStyle/>
          <a:p>
            <a:r>
              <a:rPr lang="el-GR" kern="1200" dirty="0" smtClean="0">
                <a:solidFill>
                  <a:prstClr val="black"/>
                </a:solidFill>
                <a:latin typeface="Calibri" panose="020F0502020204030204"/>
                <a:ea typeface="+mn-ea"/>
                <a:cs typeface="+mn-cs"/>
              </a:rPr>
              <a:t>θ</a:t>
            </a:r>
            <a:r>
              <a:rPr lang="en-US" kern="1200" baseline="-25000" dirty="0" smtClean="0">
                <a:solidFill>
                  <a:prstClr val="black"/>
                </a:solidFill>
                <a:latin typeface="Calibri" panose="020F0502020204030204"/>
                <a:ea typeface="+mn-ea"/>
                <a:cs typeface="+mn-cs"/>
              </a:rPr>
              <a:t>n</a:t>
            </a:r>
            <a:endParaRPr lang="en-US" kern="1200" baseline="-25000" dirty="0">
              <a:solidFill>
                <a:prstClr val="black"/>
              </a:solidFill>
              <a:latin typeface="Calibri" panose="020F0502020204030204"/>
              <a:ea typeface="+mn-ea"/>
              <a:cs typeface="+mn-cs"/>
            </a:endParaRPr>
          </a:p>
        </p:txBody>
      </p:sp>
      <p:sp>
        <p:nvSpPr>
          <p:cNvPr id="28" name="Arc 27"/>
          <p:cNvSpPr/>
          <p:nvPr/>
        </p:nvSpPr>
        <p:spPr>
          <a:xfrm rot="20662848">
            <a:off x="5534830" y="485445"/>
            <a:ext cx="727712" cy="652748"/>
          </a:xfrm>
          <a:prstGeom prst="arc">
            <a:avLst>
              <a:gd name="adj1" fmla="val 16200000"/>
              <a:gd name="adj2" fmla="val 597166"/>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29" name="Flowchart: Summing Junction 28"/>
          <p:cNvSpPr/>
          <p:nvPr/>
        </p:nvSpPr>
        <p:spPr>
          <a:xfrm>
            <a:off x="5573197" y="544354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Left Brace 29"/>
          <p:cNvSpPr/>
          <p:nvPr/>
        </p:nvSpPr>
        <p:spPr>
          <a:xfrm>
            <a:off x="5347590" y="2651262"/>
            <a:ext cx="225607" cy="542827"/>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cxnSp>
        <p:nvCxnSpPr>
          <p:cNvPr id="31" name="Straight Connector 30"/>
          <p:cNvCxnSpPr/>
          <p:nvPr/>
        </p:nvCxnSpPr>
        <p:spPr>
          <a:xfrm>
            <a:off x="5704430" y="2060573"/>
            <a:ext cx="287549" cy="70476"/>
          </a:xfrm>
          <a:prstGeom prst="line">
            <a:avLst/>
          </a:prstGeom>
          <a:noFill/>
          <a:ln w="6350" cap="flat" cmpd="sng" algn="ctr">
            <a:solidFill>
              <a:srgbClr val="5B9BD5"/>
            </a:solidFill>
            <a:prstDash val="solid"/>
            <a:miter lim="800000"/>
          </a:ln>
          <a:effectLst/>
        </p:spPr>
      </p:cxnSp>
      <p:cxnSp>
        <p:nvCxnSpPr>
          <p:cNvPr id="32" name="Straight Connector 31"/>
          <p:cNvCxnSpPr/>
          <p:nvPr/>
        </p:nvCxnSpPr>
        <p:spPr>
          <a:xfrm>
            <a:off x="5704430" y="1475869"/>
            <a:ext cx="431410" cy="91723"/>
          </a:xfrm>
          <a:prstGeom prst="line">
            <a:avLst/>
          </a:prstGeom>
          <a:noFill/>
          <a:ln w="6350" cap="flat" cmpd="sng" algn="ctr">
            <a:solidFill>
              <a:srgbClr val="5B9BD5"/>
            </a:solidFill>
            <a:prstDash val="solid"/>
            <a:miter lim="800000"/>
          </a:ln>
          <a:effectLst/>
        </p:spPr>
      </p:cxnSp>
      <p:cxnSp>
        <p:nvCxnSpPr>
          <p:cNvPr id="33" name="Straight Connector 32"/>
          <p:cNvCxnSpPr/>
          <p:nvPr/>
        </p:nvCxnSpPr>
        <p:spPr>
          <a:xfrm>
            <a:off x="5704430" y="891165"/>
            <a:ext cx="593456" cy="131233"/>
          </a:xfrm>
          <a:prstGeom prst="line">
            <a:avLst/>
          </a:prstGeom>
          <a:noFill/>
          <a:ln w="6350" cap="flat" cmpd="sng" algn="ctr">
            <a:solidFill>
              <a:srgbClr val="5B9BD5"/>
            </a:solidFill>
            <a:prstDash val="solid"/>
            <a:miter lim="800000"/>
          </a:ln>
          <a:effectLst/>
        </p:spPr>
      </p:cxnSp>
      <p:sp>
        <p:nvSpPr>
          <p:cNvPr id="34" name="TextBox 33"/>
          <p:cNvSpPr txBox="1"/>
          <p:nvPr/>
        </p:nvSpPr>
        <p:spPr>
          <a:xfrm>
            <a:off x="5830103" y="2505271"/>
            <a:ext cx="935567" cy="276999"/>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d</a:t>
            </a:r>
            <a:r>
              <a:rPr lang="en-US" sz="1200" kern="1200" dirty="0">
                <a:solidFill>
                  <a:prstClr val="black"/>
                </a:solidFill>
                <a:latin typeface="Calibri" panose="020F0502020204030204"/>
                <a:ea typeface="+mn-ea"/>
                <a:cs typeface="+mn-cs"/>
              </a:rPr>
              <a:t> </a:t>
            </a:r>
            <a:r>
              <a:rPr lang="en-US" sz="1200" kern="1200" dirty="0" smtClean="0">
                <a:solidFill>
                  <a:prstClr val="black"/>
                </a:solidFill>
                <a:latin typeface="Calibri" panose="020F0502020204030204"/>
                <a:ea typeface="+mn-ea"/>
                <a:cs typeface="+mn-cs"/>
              </a:rPr>
              <a:t>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5" name="TextBox 34"/>
          <p:cNvSpPr txBox="1"/>
          <p:nvPr/>
        </p:nvSpPr>
        <p:spPr>
          <a:xfrm>
            <a:off x="6154854" y="1835203"/>
            <a:ext cx="935567" cy="276999"/>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2d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6" name="TextBox 35"/>
          <p:cNvSpPr txBox="1"/>
          <p:nvPr/>
        </p:nvSpPr>
        <p:spPr>
          <a:xfrm>
            <a:off x="6371058" y="1272642"/>
            <a:ext cx="935567" cy="276999"/>
          </a:xfrm>
          <a:prstGeom prst="rect">
            <a:avLst/>
          </a:prstGeom>
          <a:noFill/>
        </p:spPr>
        <p:txBody>
          <a:bodyPr wrap="square" rtlCol="0">
            <a:spAutoFit/>
          </a:bodyPr>
          <a:lstStyle/>
          <a:p>
            <a:r>
              <a:rPr lang="en-US" sz="1200" kern="1200" dirty="0">
                <a:solidFill>
                  <a:prstClr val="black"/>
                </a:solidFill>
                <a:latin typeface="Calibri" panose="020F0502020204030204"/>
                <a:ea typeface="+mn-ea"/>
                <a:cs typeface="+mn-cs"/>
              </a:rPr>
              <a:t>3</a:t>
            </a:r>
            <a:r>
              <a:rPr lang="en-US" sz="1200" kern="1200" dirty="0" smtClean="0">
                <a:solidFill>
                  <a:prstClr val="black"/>
                </a:solidFill>
                <a:latin typeface="Calibri" panose="020F0502020204030204"/>
                <a:ea typeface="+mn-ea"/>
                <a:cs typeface="+mn-cs"/>
              </a:rPr>
              <a:t>d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7" name="TextBox 36"/>
          <p:cNvSpPr txBox="1"/>
          <p:nvPr/>
        </p:nvSpPr>
        <p:spPr>
          <a:xfrm>
            <a:off x="6497526" y="722337"/>
            <a:ext cx="935567" cy="276999"/>
          </a:xfrm>
          <a:prstGeom prst="rect">
            <a:avLst/>
          </a:prstGeom>
          <a:noFill/>
        </p:spPr>
        <p:txBody>
          <a:bodyPr wrap="square" rtlCol="0">
            <a:spAutoFit/>
          </a:bodyPr>
          <a:lstStyle/>
          <a:p>
            <a:r>
              <a:rPr lang="en-US" sz="1200" kern="1200" dirty="0" err="1" smtClean="0">
                <a:solidFill>
                  <a:prstClr val="black"/>
                </a:solidFill>
                <a:latin typeface="Calibri" panose="020F0502020204030204"/>
                <a:ea typeface="+mn-ea"/>
                <a:cs typeface="+mn-cs"/>
              </a:rPr>
              <a:t>nd</a:t>
            </a:r>
            <a:r>
              <a:rPr lang="en-US" sz="1200" kern="1200" dirty="0" smtClean="0">
                <a:solidFill>
                  <a:prstClr val="black"/>
                </a:solidFill>
                <a:latin typeface="Calibri" panose="020F0502020204030204"/>
                <a:ea typeface="+mn-ea"/>
                <a:cs typeface="+mn-cs"/>
              </a:rPr>
              <a:t>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cxnSp>
        <p:nvCxnSpPr>
          <p:cNvPr id="38" name="Straight Connector 37"/>
          <p:cNvCxnSpPr>
            <a:stCxn id="35" idx="1"/>
          </p:cNvCxnSpPr>
          <p:nvPr/>
        </p:nvCxnSpPr>
        <p:spPr>
          <a:xfrm flipH="1">
            <a:off x="5949697" y="1973703"/>
            <a:ext cx="205157" cy="115614"/>
          </a:xfrm>
          <a:prstGeom prst="line">
            <a:avLst/>
          </a:prstGeom>
          <a:noFill/>
          <a:ln w="6350" cap="flat" cmpd="sng" algn="ctr">
            <a:solidFill>
              <a:srgbClr val="5B9BD5"/>
            </a:solidFill>
            <a:prstDash val="solid"/>
            <a:miter lim="800000"/>
            <a:tailEnd type="triangle"/>
          </a:ln>
          <a:effectLst/>
        </p:spPr>
      </p:cxnSp>
      <p:cxnSp>
        <p:nvCxnSpPr>
          <p:cNvPr id="39" name="Straight Connector 38"/>
          <p:cNvCxnSpPr>
            <a:stCxn id="36" idx="1"/>
          </p:cNvCxnSpPr>
          <p:nvPr/>
        </p:nvCxnSpPr>
        <p:spPr>
          <a:xfrm flipH="1">
            <a:off x="5991979" y="1411142"/>
            <a:ext cx="379079" cy="98527"/>
          </a:xfrm>
          <a:prstGeom prst="line">
            <a:avLst/>
          </a:prstGeom>
          <a:noFill/>
          <a:ln w="6350" cap="flat" cmpd="sng" algn="ctr">
            <a:solidFill>
              <a:srgbClr val="5B9BD5"/>
            </a:solidFill>
            <a:prstDash val="solid"/>
            <a:miter lim="800000"/>
            <a:tailEnd type="triangle"/>
          </a:ln>
          <a:effectLst/>
        </p:spPr>
      </p:cxnSp>
      <p:cxnSp>
        <p:nvCxnSpPr>
          <p:cNvPr id="40" name="Straight Connector 39"/>
          <p:cNvCxnSpPr>
            <a:stCxn id="37" idx="1"/>
          </p:cNvCxnSpPr>
          <p:nvPr/>
        </p:nvCxnSpPr>
        <p:spPr>
          <a:xfrm flipH="1">
            <a:off x="6172477" y="860837"/>
            <a:ext cx="325049" cy="95944"/>
          </a:xfrm>
          <a:prstGeom prst="line">
            <a:avLst/>
          </a:prstGeom>
          <a:noFill/>
          <a:ln w="6350" cap="flat" cmpd="sng" algn="ctr">
            <a:solidFill>
              <a:srgbClr val="5B9BD5"/>
            </a:solidFill>
            <a:prstDash val="solid"/>
            <a:miter lim="800000"/>
            <a:tailEnd type="triangle"/>
          </a:ln>
          <a:effectLst/>
        </p:spPr>
      </p:cxnSp>
      <p:sp>
        <p:nvSpPr>
          <p:cNvPr id="41" name="TextBox 40"/>
          <p:cNvSpPr txBox="1"/>
          <p:nvPr/>
        </p:nvSpPr>
        <p:spPr>
          <a:xfrm>
            <a:off x="5090645" y="2773383"/>
            <a:ext cx="322817"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a:t>
            </a:r>
            <a:r>
              <a:rPr lang="en-US" kern="1200" dirty="0" smtClean="0">
                <a:solidFill>
                  <a:prstClr val="black"/>
                </a:solidFill>
                <a:latin typeface="Calibri" panose="020F0502020204030204"/>
                <a:ea typeface="+mn-ea"/>
                <a:cs typeface="+mn-cs"/>
              </a:rPr>
              <a:t> </a:t>
            </a:r>
            <a:endParaRPr lang="en-US" kern="1200" baseline="-25000" dirty="0">
              <a:solidFill>
                <a:prstClr val="black"/>
              </a:solidFill>
              <a:latin typeface="Calibri" panose="020F0502020204030204"/>
              <a:ea typeface="+mn-ea"/>
              <a:cs typeface="+mn-cs"/>
            </a:endParaRPr>
          </a:p>
        </p:txBody>
      </p:sp>
      <p:sp>
        <p:nvSpPr>
          <p:cNvPr id="42" name="TextBox 41"/>
          <p:cNvSpPr txBox="1"/>
          <p:nvPr/>
        </p:nvSpPr>
        <p:spPr>
          <a:xfrm>
            <a:off x="7903175" y="2950844"/>
            <a:ext cx="774228"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 </a:t>
            </a:r>
            <a:endParaRPr lang="en-US" kern="1200" baseline="-250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3" name="TextBox 42"/>
              <p:cNvSpPr txBox="1"/>
              <p:nvPr/>
            </p:nvSpPr>
            <p:spPr>
              <a:xfrm>
                <a:off x="6028882" y="5648802"/>
                <a:ext cx="1090730"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 </a:t>
                </a:r>
                <a14:m>
                  <m:oMath xmlns:m="http://schemas.openxmlformats.org/officeDocument/2006/math">
                    <m:r>
                      <a:rPr lang="en-US" kern="1200">
                        <a:solidFill>
                          <a:prstClr val="black"/>
                        </a:solidFill>
                        <a:latin typeface="Cambria Math" panose="02040503050406030204" pitchFamily="18" charset="0"/>
                        <a:ea typeface="+mn-ea"/>
                        <a:cs typeface="+mn-cs"/>
                      </a:rPr>
                      <m:t>≈ </m:t>
                    </m:r>
                  </m:oMath>
                </a14:m>
                <a:r>
                  <a:rPr lang="en-US" kern="1200" dirty="0" smtClean="0">
                    <a:solidFill>
                      <a:prstClr val="black"/>
                    </a:solidFill>
                    <a:latin typeface="Calibri" panose="020F0502020204030204"/>
                    <a:ea typeface="+mn-ea"/>
                    <a:cs typeface="+mn-cs"/>
                  </a:rPr>
                  <a:t>Rcos</a:t>
                </a:r>
                <a:r>
                  <a:rPr lang="el-GR" kern="1200" dirty="0" smtClean="0">
                    <a:solidFill>
                      <a:prstClr val="black"/>
                    </a:solidFill>
                    <a:latin typeface="Calibri" panose="020F0502020204030204"/>
                    <a:ea typeface="+mn-ea"/>
                    <a:cs typeface="+mn-cs"/>
                  </a:rPr>
                  <a:t> θ</a:t>
                </a:r>
                <a:r>
                  <a:rPr lang="en-US" kern="1200" dirty="0" smtClean="0">
                    <a:solidFill>
                      <a:prstClr val="black"/>
                    </a:solidFill>
                    <a:latin typeface="Calibri" panose="020F0502020204030204"/>
                    <a:ea typeface="+mn-ea"/>
                    <a:cs typeface="+mn-cs"/>
                  </a:rPr>
                  <a:t> </a:t>
                </a:r>
                <a:endParaRPr lang="en-US" kern="1200" baseline="-25000" dirty="0">
                  <a:solidFill>
                    <a:prstClr val="black"/>
                  </a:solidFill>
                  <a:latin typeface="Calibri" panose="020F0502020204030204"/>
                  <a:ea typeface="+mn-ea"/>
                  <a:cs typeface="+mn-cs"/>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028882" y="5648802"/>
                <a:ext cx="1090730" cy="307777"/>
              </a:xfrm>
              <a:prstGeom prst="rect">
                <a:avLst/>
              </a:prstGeom>
              <a:blipFill rotWithShape="0">
                <a:blip r:embed="rId3"/>
                <a:stretch>
                  <a:fillRect l="-1676" t="-4000" b="-20000"/>
                </a:stretch>
              </a:blipFill>
            </p:spPr>
            <p:txBody>
              <a:bodyPr/>
              <a:lstStyle/>
              <a:p>
                <a:r>
                  <a:rPr lang="en-US">
                    <a:noFill/>
                  </a:rPr>
                  <a:t> </a:t>
                </a:r>
              </a:p>
            </p:txBody>
          </p:sp>
        </mc:Fallback>
      </mc:AlternateContent>
      <p:sp>
        <p:nvSpPr>
          <p:cNvPr id="44" name="TextBox 43"/>
          <p:cNvSpPr txBox="1"/>
          <p:nvPr/>
        </p:nvSpPr>
        <p:spPr>
          <a:xfrm>
            <a:off x="6027687" y="5939007"/>
            <a:ext cx="774228"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 = </a:t>
            </a:r>
            <a:r>
              <a:rPr lang="en-US" kern="1200" dirty="0" smtClean="0">
                <a:solidFill>
                  <a:prstClr val="black"/>
                </a:solidFill>
                <a:latin typeface="Calibri" panose="020F0502020204030204"/>
                <a:ea typeface="+mn-ea"/>
                <a:cs typeface="+mn-cs"/>
              </a:rPr>
              <a:t>3</a:t>
            </a:r>
            <a:r>
              <a:rPr lang="el-GR" kern="1200" dirty="0" smtClean="0">
                <a:solidFill>
                  <a:prstClr val="black"/>
                </a:solidFill>
                <a:latin typeface="Calibri" panose="020F0502020204030204"/>
                <a:ea typeface="+mn-ea"/>
                <a:cs typeface="+mn-cs"/>
              </a:rPr>
              <a:t>λ</a:t>
            </a:r>
            <a:endParaRPr lang="en-US" kern="1200" baseline="-250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5" name="Rectangle 44"/>
              <p:cNvSpPr/>
              <p:nvPr/>
            </p:nvSpPr>
            <p:spPr>
              <a:xfrm rot="5400000">
                <a:off x="8599417" y="3031832"/>
                <a:ext cx="407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kern="1200" smtClean="0">
                          <a:solidFill>
                            <a:srgbClr val="5B9BD5"/>
                          </a:solidFill>
                          <a:latin typeface="Cambria Math" panose="02040503050406030204" pitchFamily="18" charset="0"/>
                          <a:ea typeface="+mn-ea"/>
                          <a:cs typeface="+mn-cs"/>
                        </a:rPr>
                        <m:t>≈</m:t>
                      </m:r>
                    </m:oMath>
                  </m:oMathPara>
                </a14:m>
                <a:endParaRPr lang="en-US" sz="1800" kern="1200" dirty="0">
                  <a:solidFill>
                    <a:srgbClr val="5B9BD5"/>
                  </a:solidFill>
                  <a:latin typeface="Calibri" panose="020F0502020204030204"/>
                  <a:ea typeface="+mn-ea"/>
                  <a:cs typeface="+mn-cs"/>
                </a:endParaRPr>
              </a:p>
            </p:txBody>
          </p:sp>
        </mc:Choice>
        <mc:Fallback xmlns="">
          <p:sp>
            <p:nvSpPr>
              <p:cNvPr id="45" name="Rectangle 44"/>
              <p:cNvSpPr>
                <a:spLocks noRot="1" noChangeAspect="1" noMove="1" noResize="1" noEditPoints="1" noAdjustHandles="1" noChangeArrowheads="1" noChangeShapeType="1" noTextEdit="1"/>
              </p:cNvSpPr>
              <p:nvPr/>
            </p:nvSpPr>
            <p:spPr>
              <a:xfrm rot="5400000">
                <a:off x="8599417" y="3031832"/>
                <a:ext cx="407483" cy="369332"/>
              </a:xfrm>
              <a:prstGeom prst="rect">
                <a:avLst/>
              </a:prstGeom>
              <a:blipFill rotWithShape="0">
                <a:blip r:embed="rId4"/>
                <a:stretch>
                  <a:fillRect/>
                </a:stretch>
              </a:blipFill>
            </p:spPr>
            <p:txBody>
              <a:bodyPr/>
              <a:lstStyle/>
              <a:p>
                <a:r>
                  <a:rPr lang="en-US">
                    <a:noFill/>
                  </a:rPr>
                  <a:t> </a:t>
                </a:r>
              </a:p>
            </p:txBody>
          </p:sp>
        </mc:Fallback>
      </mc:AlternateContent>
      <p:sp>
        <p:nvSpPr>
          <p:cNvPr id="46" name="Rectangle 45"/>
          <p:cNvSpPr/>
          <p:nvPr/>
        </p:nvSpPr>
        <p:spPr>
          <a:xfrm>
            <a:off x="6077007" y="261879"/>
            <a:ext cx="360996" cy="369332"/>
          </a:xfrm>
          <a:prstGeom prst="rect">
            <a:avLst/>
          </a:prstGeom>
        </p:spPr>
        <p:txBody>
          <a:bodyPr wrap="none">
            <a:spAutoFit/>
          </a:bodyPr>
          <a:lstStyle/>
          <a:p>
            <a:r>
              <a:rPr lang="el-GR" dirty="0" smtClean="0"/>
              <a:t>θ </a:t>
            </a:r>
            <a:endParaRPr lang="en-US" baseline="-25000" dirty="0"/>
          </a:p>
        </p:txBody>
      </p:sp>
      <p:sp>
        <p:nvSpPr>
          <p:cNvPr id="47" name="Title 1"/>
          <p:cNvSpPr>
            <a:spLocks noGrp="1"/>
          </p:cNvSpPr>
          <p:nvPr>
            <p:ph type="title"/>
          </p:nvPr>
        </p:nvSpPr>
        <p:spPr>
          <a:xfrm>
            <a:off x="863220" y="109106"/>
            <a:ext cx="3200398" cy="1044210"/>
          </a:xfrm>
        </p:spPr>
        <p:txBody>
          <a:bodyPr/>
          <a:lstStyle/>
          <a:p>
            <a:r>
              <a:rPr lang="en-US" sz="2800" dirty="0" smtClean="0"/>
              <a:t>Phase Slope</a:t>
            </a:r>
            <a:endParaRPr lang="en-US" sz="2800" dirty="0"/>
          </a:p>
        </p:txBody>
      </p:sp>
      <p:sp>
        <p:nvSpPr>
          <p:cNvPr id="48" name="Rectangle 47"/>
          <p:cNvSpPr/>
          <p:nvPr/>
        </p:nvSpPr>
        <p:spPr>
          <a:xfrm flipV="1">
            <a:off x="286088" y="12888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69558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a:solidFill>
                  <a:srgbClr val="FFFFFF"/>
                </a:solidFill>
                <a:latin typeface="Calibri"/>
                <a:ea typeface="Calibri"/>
                <a:cs typeface="Calibri"/>
                <a:sym typeface="Calibri"/>
                <a:rtl val="0"/>
              </a:rPr>
              <a:t>15</a:t>
            </a:fld>
            <a:endParaRPr lang="en-US" sz="1050" b="0" i="0" u="none" strike="noStrike" cap="none" baseline="0" dirty="0">
              <a:solidFill>
                <a:srgbClr val="FFFFFF"/>
              </a:solidFill>
              <a:latin typeface="Calibri"/>
              <a:ea typeface="Calibri"/>
              <a:cs typeface="Calibri"/>
              <a:sym typeface="Calibri"/>
              <a:rtl val="0"/>
            </a:endParaRPr>
          </a:p>
        </p:txBody>
      </p:sp>
      <p:pic>
        <p:nvPicPr>
          <p:cNvPr id="134" name="Shape 134"/>
          <p:cNvPicPr preferRelativeResize="0"/>
          <p:nvPr/>
        </p:nvPicPr>
        <p:blipFill rotWithShape="1">
          <a:blip r:embed="rId3">
            <a:alphaModFix/>
          </a:blip>
          <a:srcRect/>
          <a:stretch/>
        </p:blipFill>
        <p:spPr>
          <a:xfrm>
            <a:off x="394002" y="1059737"/>
            <a:ext cx="11030860" cy="1409700"/>
          </a:xfrm>
          <a:prstGeom prst="rect">
            <a:avLst/>
          </a:prstGeom>
          <a:noFill/>
          <a:ln>
            <a:noFill/>
          </a:ln>
        </p:spPr>
      </p:pic>
      <p:sp>
        <p:nvSpPr>
          <p:cNvPr id="2" name="Footer Placeholder 1"/>
          <p:cNvSpPr>
            <a:spLocks noGrp="1"/>
          </p:cNvSpPr>
          <p:nvPr>
            <p:ph type="ftr" idx="11"/>
          </p:nvPr>
        </p:nvSpPr>
        <p:spPr/>
        <p:txBody>
          <a:bodyPr/>
          <a:lstStyle/>
          <a:p>
            <a:r>
              <a:rPr lang="en-US" smtClean="0"/>
              <a:t>SAR Imager Team</a:t>
            </a:r>
            <a:endParaRPr lang="en-US"/>
          </a:p>
        </p:txBody>
      </p:sp>
      <p:sp>
        <p:nvSpPr>
          <p:cNvPr id="267" name="Title 1"/>
          <p:cNvSpPr>
            <a:spLocks noGrp="1"/>
          </p:cNvSpPr>
          <p:nvPr/>
        </p:nvSpPr>
        <p:spPr>
          <a:xfrm>
            <a:off x="328796" y="182076"/>
            <a:ext cx="3943331" cy="61277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400" b="0" i="0" u="sng" strike="noStrike" kern="1200" cap="none" spc="-50" normalizeH="0" baseline="0" noProof="0" dirty="0" smtClean="0">
                <a:ln>
                  <a:noFill/>
                </a:ln>
                <a:solidFill>
                  <a:srgbClr val="000000"/>
                </a:solidFill>
                <a:effectLst/>
                <a:uLnTx/>
                <a:uFillTx/>
                <a:latin typeface="Calibri Light" panose="020F0302020204030204"/>
                <a:ea typeface="+mj-ea"/>
                <a:cs typeface="+mj-cs"/>
              </a:rPr>
              <a:t>Image Formation</a:t>
            </a:r>
            <a:endParaRPr kumimoji="0" lang="en-US" sz="4400" b="0" i="0" u="none" strike="noStrike" kern="1200" cap="none" spc="-50" normalizeH="0" baseline="0" noProof="0" dirty="0">
              <a:ln>
                <a:noFill/>
              </a:ln>
              <a:solidFill>
                <a:srgbClr val="000000"/>
              </a:solidFill>
              <a:effectLst/>
              <a:uLnTx/>
              <a:uFillTx/>
              <a:latin typeface="Calibri Light" panose="020F0302020204030204"/>
              <a:ea typeface="+mj-ea"/>
              <a:cs typeface="+mj-cs"/>
            </a:endParaRPr>
          </a:p>
        </p:txBody>
      </p:sp>
      <p:sp>
        <p:nvSpPr>
          <p:cNvPr id="268" name="TextBox 197"/>
          <p:cNvSpPr txBox="1"/>
          <p:nvPr/>
        </p:nvSpPr>
        <p:spPr>
          <a:xfrm>
            <a:off x="5176657" y="744500"/>
            <a:ext cx="195117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40 x 40  inch scene</a:t>
            </a:r>
          </a:p>
        </p:txBody>
      </p:sp>
      <p:sp>
        <p:nvSpPr>
          <p:cNvPr id="269" name="TextBox 202"/>
          <p:cNvSpPr txBox="1"/>
          <p:nvPr/>
        </p:nvSpPr>
        <p:spPr>
          <a:xfrm>
            <a:off x="3272863" y="2912945"/>
            <a:ext cx="172791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ft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range to scene center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0" name="Group 269"/>
          <p:cNvGrpSpPr/>
          <p:nvPr/>
        </p:nvGrpSpPr>
        <p:grpSpPr>
          <a:xfrm>
            <a:off x="3257126" y="1057229"/>
            <a:ext cx="4141132" cy="3630617"/>
            <a:chOff x="1954868" y="1154186"/>
            <a:chExt cx="4141132" cy="3630617"/>
          </a:xfrm>
        </p:grpSpPr>
        <p:grpSp>
          <p:nvGrpSpPr>
            <p:cNvPr id="488" name="Group 487"/>
            <p:cNvGrpSpPr/>
            <p:nvPr/>
          </p:nvGrpSpPr>
          <p:grpSpPr>
            <a:xfrm>
              <a:off x="3480159" y="1154186"/>
              <a:ext cx="2615841" cy="2821370"/>
              <a:chOff x="4104201" y="1873965"/>
              <a:chExt cx="3655412" cy="3655412"/>
            </a:xfrm>
          </p:grpSpPr>
          <p:grpSp>
            <p:nvGrpSpPr>
              <p:cNvPr id="490" name="Group 489"/>
              <p:cNvGrpSpPr/>
              <p:nvPr/>
            </p:nvGrpSpPr>
            <p:grpSpPr>
              <a:xfrm>
                <a:off x="4104201" y="2125360"/>
                <a:ext cx="3655412" cy="3030532"/>
                <a:chOff x="4104202" y="2125360"/>
                <a:chExt cx="2700306" cy="3030532"/>
              </a:xfrm>
            </p:grpSpPr>
            <p:sp>
              <p:nvSpPr>
                <p:cNvPr id="508" name="Oval 507"/>
                <p:cNvSpPr/>
                <p:nvPr/>
              </p:nvSpPr>
              <p:spPr>
                <a:xfrm rot="5400000">
                  <a:off x="5334464" y="1114212"/>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9" name="Oval 508"/>
                <p:cNvSpPr/>
                <p:nvPr/>
              </p:nvSpPr>
              <p:spPr>
                <a:xfrm rot="5400000">
                  <a:off x="5307376" y="131280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0" name="Oval 509"/>
                <p:cNvSpPr/>
                <p:nvPr/>
              </p:nvSpPr>
              <p:spPr>
                <a:xfrm rot="5400000">
                  <a:off x="5318448" y="1884303"/>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11" name="Oval 510"/>
                <p:cNvSpPr/>
                <p:nvPr/>
              </p:nvSpPr>
              <p:spPr>
                <a:xfrm rot="5400000">
                  <a:off x="5307375" y="922187"/>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12" name="Oval 511"/>
                <p:cNvSpPr/>
                <p:nvPr/>
              </p:nvSpPr>
              <p:spPr>
                <a:xfrm rot="5400000">
                  <a:off x="5361552" y="150192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 name="Oval 512"/>
                <p:cNvSpPr/>
                <p:nvPr/>
              </p:nvSpPr>
              <p:spPr>
                <a:xfrm rot="5400000">
                  <a:off x="5334464" y="1686868"/>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 name="Oval 513"/>
                <p:cNvSpPr/>
                <p:nvPr/>
              </p:nvSpPr>
              <p:spPr>
                <a:xfrm rot="5400000">
                  <a:off x="5314313" y="2072207"/>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15" name="Oval 514"/>
                <p:cNvSpPr/>
                <p:nvPr/>
              </p:nvSpPr>
              <p:spPr>
                <a:xfrm rot="5400000">
                  <a:off x="5330233" y="225058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16" name="Oval 515"/>
                <p:cNvSpPr/>
                <p:nvPr/>
              </p:nvSpPr>
              <p:spPr>
                <a:xfrm rot="5400000">
                  <a:off x="5382222" y="2624322"/>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7" name="Oval 516"/>
                <p:cNvSpPr/>
                <p:nvPr/>
              </p:nvSpPr>
              <p:spPr>
                <a:xfrm rot="5400000">
                  <a:off x="5355134" y="282291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8" name="Oval 517"/>
                <p:cNvSpPr/>
                <p:nvPr/>
              </p:nvSpPr>
              <p:spPr>
                <a:xfrm rot="5400000">
                  <a:off x="5366206" y="3380765"/>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19" name="Oval 518"/>
                <p:cNvSpPr/>
                <p:nvPr/>
              </p:nvSpPr>
              <p:spPr>
                <a:xfrm rot="5400000">
                  <a:off x="5355133" y="2432297"/>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20" name="Oval 519"/>
                <p:cNvSpPr/>
                <p:nvPr/>
              </p:nvSpPr>
              <p:spPr>
                <a:xfrm rot="5400000">
                  <a:off x="5409310" y="301203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1" name="Oval 520"/>
                <p:cNvSpPr/>
                <p:nvPr/>
              </p:nvSpPr>
              <p:spPr>
                <a:xfrm rot="5400000">
                  <a:off x="5382222" y="3196978"/>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 name="Oval 521"/>
                <p:cNvSpPr/>
                <p:nvPr/>
              </p:nvSpPr>
              <p:spPr>
                <a:xfrm rot="5400000">
                  <a:off x="5362071" y="3568669"/>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23" name="Oval 522"/>
                <p:cNvSpPr/>
                <p:nvPr/>
              </p:nvSpPr>
              <p:spPr>
                <a:xfrm rot="5400000">
                  <a:off x="5377991" y="376069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grpSp>
            <p:nvGrpSpPr>
              <p:cNvPr id="491" name="Group 490"/>
              <p:cNvGrpSpPr/>
              <p:nvPr/>
            </p:nvGrpSpPr>
            <p:grpSpPr>
              <a:xfrm rot="16200000">
                <a:off x="4099860" y="2186405"/>
                <a:ext cx="3655412" cy="3030532"/>
                <a:chOff x="4104202" y="2125360"/>
                <a:chExt cx="2700306" cy="3030532"/>
              </a:xfrm>
              <a:solidFill>
                <a:srgbClr val="FFFF00">
                  <a:alpha val="61000"/>
                </a:srgbClr>
              </a:solidFill>
            </p:grpSpPr>
            <p:sp>
              <p:nvSpPr>
                <p:cNvPr id="492" name="Oval 491"/>
                <p:cNvSpPr/>
                <p:nvPr/>
              </p:nvSpPr>
              <p:spPr>
                <a:xfrm rot="5400000">
                  <a:off x="5334464" y="1114212"/>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Oval 492"/>
                <p:cNvSpPr/>
                <p:nvPr/>
              </p:nvSpPr>
              <p:spPr>
                <a:xfrm rot="5400000">
                  <a:off x="5307376" y="131280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Oval 493"/>
                <p:cNvSpPr/>
                <p:nvPr/>
              </p:nvSpPr>
              <p:spPr>
                <a:xfrm rot="5400000">
                  <a:off x="5318448" y="1884303"/>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95" name="Oval 494"/>
                <p:cNvSpPr/>
                <p:nvPr/>
              </p:nvSpPr>
              <p:spPr>
                <a:xfrm rot="5400000">
                  <a:off x="5307375" y="922187"/>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96" name="Oval 495"/>
                <p:cNvSpPr/>
                <p:nvPr/>
              </p:nvSpPr>
              <p:spPr>
                <a:xfrm rot="5400000">
                  <a:off x="5361552" y="150192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7" name="Oval 496"/>
                <p:cNvSpPr/>
                <p:nvPr/>
              </p:nvSpPr>
              <p:spPr>
                <a:xfrm rot="5400000">
                  <a:off x="5334464" y="1686868"/>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8" name="Oval 497"/>
                <p:cNvSpPr/>
                <p:nvPr/>
              </p:nvSpPr>
              <p:spPr>
                <a:xfrm rot="5400000">
                  <a:off x="5314313" y="2072207"/>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99" name="Oval 498"/>
                <p:cNvSpPr/>
                <p:nvPr/>
              </p:nvSpPr>
              <p:spPr>
                <a:xfrm rot="5400000">
                  <a:off x="5330233" y="225058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00" name="Oval 499"/>
                <p:cNvSpPr/>
                <p:nvPr/>
              </p:nvSpPr>
              <p:spPr>
                <a:xfrm rot="5400000">
                  <a:off x="5382222" y="2624322"/>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Oval 500"/>
                <p:cNvSpPr/>
                <p:nvPr/>
              </p:nvSpPr>
              <p:spPr>
                <a:xfrm rot="5400000">
                  <a:off x="5355134" y="282291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Oval 501"/>
                <p:cNvSpPr/>
                <p:nvPr/>
              </p:nvSpPr>
              <p:spPr>
                <a:xfrm rot="5400000">
                  <a:off x="5366206" y="3380765"/>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03" name="Oval 502"/>
                <p:cNvSpPr/>
                <p:nvPr/>
              </p:nvSpPr>
              <p:spPr>
                <a:xfrm rot="5400000">
                  <a:off x="5355133" y="2432297"/>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04" name="Oval 503"/>
                <p:cNvSpPr/>
                <p:nvPr/>
              </p:nvSpPr>
              <p:spPr>
                <a:xfrm rot="5400000">
                  <a:off x="5409310" y="301203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Oval 504"/>
                <p:cNvSpPr/>
                <p:nvPr/>
              </p:nvSpPr>
              <p:spPr>
                <a:xfrm rot="5400000">
                  <a:off x="5382222" y="3196978"/>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6" name="Oval 505"/>
                <p:cNvSpPr/>
                <p:nvPr/>
              </p:nvSpPr>
              <p:spPr>
                <a:xfrm rot="5400000">
                  <a:off x="5362071" y="3568669"/>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07" name="Oval 506"/>
                <p:cNvSpPr/>
                <p:nvPr/>
              </p:nvSpPr>
              <p:spPr>
                <a:xfrm rot="5400000">
                  <a:off x="5377991" y="376069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grpSp>
        <p:cxnSp>
          <p:nvCxnSpPr>
            <p:cNvPr id="489" name="Straight Arrow Connector 488"/>
            <p:cNvCxnSpPr>
              <a:endCxn id="499" idx="6"/>
            </p:cNvCxnSpPr>
            <p:nvPr/>
          </p:nvCxnSpPr>
          <p:spPr>
            <a:xfrm flipV="1">
              <a:off x="1954868" y="2594238"/>
              <a:ext cx="2833791" cy="2190565"/>
            </a:xfrm>
            <a:prstGeom prst="straightConnector1">
              <a:avLst/>
            </a:prstGeom>
            <a:noFill/>
            <a:ln w="28575" cap="flat" cmpd="sng" algn="ctr">
              <a:solidFill>
                <a:srgbClr val="000000"/>
              </a:solidFill>
              <a:prstDash val="dash"/>
              <a:headEnd type="triangle"/>
              <a:tailEnd type="triangle"/>
            </a:ln>
            <a:effectLst/>
          </p:spPr>
        </p:cxnSp>
      </p:grpSp>
      <p:grpSp>
        <p:nvGrpSpPr>
          <p:cNvPr id="271" name="Group 270"/>
          <p:cNvGrpSpPr/>
          <p:nvPr/>
        </p:nvGrpSpPr>
        <p:grpSpPr>
          <a:xfrm>
            <a:off x="7310238" y="1057226"/>
            <a:ext cx="1717250" cy="1249686"/>
            <a:chOff x="6007980" y="1154183"/>
            <a:chExt cx="1717250" cy="1249686"/>
          </a:xfrm>
        </p:grpSpPr>
        <p:sp>
          <p:nvSpPr>
            <p:cNvPr id="482" name="TextBox 201"/>
            <p:cNvSpPr txBox="1"/>
            <p:nvPr/>
          </p:nvSpPr>
          <p:spPr>
            <a:xfrm>
              <a:off x="6351136" y="1203540"/>
              <a:ext cx="1374094" cy="1200329"/>
            </a:xfrm>
            <a:prstGeom prst="rect">
              <a:avLst/>
            </a:prstGeom>
            <a:noFill/>
            <a:ln>
              <a:solidFill>
                <a:srgbClr val="0070C0"/>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16 - 2.5 inch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1-D Cells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Azimuth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Elevation</a:t>
              </a:r>
            </a:p>
          </p:txBody>
        </p:sp>
        <p:grpSp>
          <p:nvGrpSpPr>
            <p:cNvPr id="483" name="Group 482"/>
            <p:cNvGrpSpPr/>
            <p:nvPr/>
          </p:nvGrpSpPr>
          <p:grpSpPr>
            <a:xfrm>
              <a:off x="6007980" y="1154183"/>
              <a:ext cx="311744" cy="741265"/>
              <a:chOff x="8522313" y="942635"/>
              <a:chExt cx="415658" cy="741265"/>
            </a:xfrm>
          </p:grpSpPr>
          <p:cxnSp>
            <p:nvCxnSpPr>
              <p:cNvPr id="484" name="Straight Connector 483"/>
              <p:cNvCxnSpPr/>
              <p:nvPr/>
            </p:nvCxnSpPr>
            <p:spPr>
              <a:xfrm>
                <a:off x="8548224" y="1236439"/>
                <a:ext cx="389747" cy="0"/>
              </a:xfrm>
              <a:prstGeom prst="line">
                <a:avLst/>
              </a:prstGeom>
              <a:noFill/>
              <a:ln w="12700" cap="flat" cmpd="sng" algn="ctr">
                <a:solidFill>
                  <a:srgbClr val="0070C0"/>
                </a:solidFill>
                <a:prstDash val="solid"/>
              </a:ln>
              <a:effectLst/>
            </p:spPr>
          </p:cxnSp>
          <p:cxnSp>
            <p:nvCxnSpPr>
              <p:cNvPr id="485" name="Straight Connector 484"/>
              <p:cNvCxnSpPr/>
              <p:nvPr/>
            </p:nvCxnSpPr>
            <p:spPr>
              <a:xfrm>
                <a:off x="8522313" y="1367770"/>
                <a:ext cx="389747" cy="0"/>
              </a:xfrm>
              <a:prstGeom prst="line">
                <a:avLst/>
              </a:prstGeom>
              <a:noFill/>
              <a:ln w="12700" cap="flat" cmpd="sng" algn="ctr">
                <a:solidFill>
                  <a:srgbClr val="0070C0"/>
                </a:solidFill>
                <a:prstDash val="solid"/>
              </a:ln>
              <a:effectLst/>
            </p:spPr>
          </p:cxnSp>
          <p:cxnSp>
            <p:nvCxnSpPr>
              <p:cNvPr id="486" name="Straight Arrow Connector 485"/>
              <p:cNvCxnSpPr/>
              <p:nvPr/>
            </p:nvCxnSpPr>
            <p:spPr>
              <a:xfrm>
                <a:off x="8717185" y="942635"/>
                <a:ext cx="0" cy="293804"/>
              </a:xfrm>
              <a:prstGeom prst="straightConnector1">
                <a:avLst/>
              </a:prstGeom>
              <a:noFill/>
              <a:ln w="12700" cap="flat" cmpd="sng" algn="ctr">
                <a:solidFill>
                  <a:srgbClr val="0070C0"/>
                </a:solidFill>
                <a:prstDash val="solid"/>
                <a:tailEnd type="arrow"/>
              </a:ln>
              <a:effectLst/>
            </p:spPr>
          </p:cxnSp>
          <p:cxnSp>
            <p:nvCxnSpPr>
              <p:cNvPr id="487" name="Straight Arrow Connector 486"/>
              <p:cNvCxnSpPr/>
              <p:nvPr/>
            </p:nvCxnSpPr>
            <p:spPr>
              <a:xfrm flipV="1">
                <a:off x="8717185" y="1367770"/>
                <a:ext cx="0" cy="316130"/>
              </a:xfrm>
              <a:prstGeom prst="straightConnector1">
                <a:avLst/>
              </a:prstGeom>
              <a:noFill/>
              <a:ln w="12700" cap="flat" cmpd="sng" algn="ctr">
                <a:solidFill>
                  <a:srgbClr val="0070C0"/>
                </a:solidFill>
                <a:prstDash val="solid"/>
                <a:tailEnd type="arrow"/>
              </a:ln>
              <a:effectLst/>
            </p:spPr>
          </p:cxnSp>
        </p:grpSp>
      </p:grpSp>
      <p:grpSp>
        <p:nvGrpSpPr>
          <p:cNvPr id="272" name="Group 271"/>
          <p:cNvGrpSpPr/>
          <p:nvPr/>
        </p:nvGrpSpPr>
        <p:grpSpPr>
          <a:xfrm>
            <a:off x="1516778" y="3322944"/>
            <a:ext cx="2755349" cy="2953192"/>
            <a:chOff x="214519" y="3419900"/>
            <a:chExt cx="2755349" cy="2953192"/>
          </a:xfrm>
        </p:grpSpPr>
        <p:grpSp>
          <p:nvGrpSpPr>
            <p:cNvPr id="334" name="Group 333"/>
            <p:cNvGrpSpPr/>
            <p:nvPr/>
          </p:nvGrpSpPr>
          <p:grpSpPr>
            <a:xfrm>
              <a:off x="721337" y="3419900"/>
              <a:ext cx="2248531" cy="2899389"/>
              <a:chOff x="1272497" y="2630032"/>
              <a:chExt cx="3725278" cy="3736765"/>
            </a:xfrm>
            <a:scene3d>
              <a:camera prst="orthographicFront">
                <a:rot lat="0" lon="21594000" rev="0"/>
              </a:camera>
              <a:lightRig rig="threePt" dir="t"/>
            </a:scene3d>
          </p:grpSpPr>
          <p:grpSp>
            <p:nvGrpSpPr>
              <p:cNvPr id="341" name="Group 340"/>
              <p:cNvGrpSpPr/>
              <p:nvPr/>
            </p:nvGrpSpPr>
            <p:grpSpPr>
              <a:xfrm>
                <a:off x="1272497" y="4389126"/>
                <a:ext cx="3725278" cy="286647"/>
                <a:chOff x="1230765" y="3697835"/>
                <a:chExt cx="7759565" cy="519573"/>
              </a:xfrm>
            </p:grpSpPr>
            <p:grpSp>
              <p:nvGrpSpPr>
                <p:cNvPr id="412" name="Group 411"/>
                <p:cNvGrpSpPr/>
                <p:nvPr/>
              </p:nvGrpSpPr>
              <p:grpSpPr>
                <a:xfrm>
                  <a:off x="1230765" y="3717190"/>
                  <a:ext cx="599231" cy="499265"/>
                  <a:chOff x="2666999" y="3390596"/>
                  <a:chExt cx="1444141" cy="1190554"/>
                </a:xfrm>
              </p:grpSpPr>
              <p:sp>
                <p:nvSpPr>
                  <p:cNvPr id="476" name="Cube 475"/>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77" name="Straight Connector 476"/>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78" name="Straight Connector 477"/>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79" name="Straight Connector 478"/>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80" name="Straight Connector 479"/>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81" name="Straight Connector 480"/>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3" name="Group 412"/>
                <p:cNvGrpSpPr/>
                <p:nvPr/>
              </p:nvGrpSpPr>
              <p:grpSpPr>
                <a:xfrm>
                  <a:off x="1794960" y="3710692"/>
                  <a:ext cx="599231" cy="499265"/>
                  <a:chOff x="2666999" y="3390596"/>
                  <a:chExt cx="1444141" cy="1190554"/>
                </a:xfrm>
              </p:grpSpPr>
              <p:sp>
                <p:nvSpPr>
                  <p:cNvPr id="470" name="Cube 469"/>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71" name="Straight Connector 470"/>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72" name="Straight Connector 471"/>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73" name="Straight Connector 472"/>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74" name="Straight Connector 473"/>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75" name="Straight Connector 474"/>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4" name="Group 413"/>
                <p:cNvGrpSpPr/>
                <p:nvPr/>
              </p:nvGrpSpPr>
              <p:grpSpPr>
                <a:xfrm>
                  <a:off x="2588093" y="3718143"/>
                  <a:ext cx="599231" cy="499265"/>
                  <a:chOff x="2666999" y="3390596"/>
                  <a:chExt cx="1444141" cy="1190554"/>
                </a:xfrm>
              </p:grpSpPr>
              <p:sp>
                <p:nvSpPr>
                  <p:cNvPr id="464" name="Cube 463"/>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65" name="Straight Connector 464"/>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66" name="Straight Connector 465"/>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67" name="Straight Connector 466"/>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68" name="Straight Connector 467"/>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69" name="Straight Connector 468"/>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5" name="Group 414"/>
                <p:cNvGrpSpPr/>
                <p:nvPr/>
              </p:nvGrpSpPr>
              <p:grpSpPr>
                <a:xfrm>
                  <a:off x="3435099" y="3715799"/>
                  <a:ext cx="599231" cy="499265"/>
                  <a:chOff x="2666999" y="3390596"/>
                  <a:chExt cx="1444141" cy="1190554"/>
                </a:xfrm>
              </p:grpSpPr>
              <p:sp>
                <p:nvSpPr>
                  <p:cNvPr id="458" name="Cube 457"/>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59" name="Straight Connector 458"/>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60" name="Straight Connector 459"/>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61" name="Straight Connector 460"/>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62" name="Straight Connector 461"/>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63" name="Straight Connector 462"/>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6" name="Group 415"/>
                <p:cNvGrpSpPr/>
                <p:nvPr/>
              </p:nvGrpSpPr>
              <p:grpSpPr>
                <a:xfrm>
                  <a:off x="4356819" y="3697835"/>
                  <a:ext cx="599231" cy="499265"/>
                  <a:chOff x="2666999" y="3390596"/>
                  <a:chExt cx="1444141" cy="1190554"/>
                </a:xfrm>
              </p:grpSpPr>
              <p:sp>
                <p:nvSpPr>
                  <p:cNvPr id="452" name="Cube 451"/>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53" name="Straight Connector 452"/>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54" name="Straight Connector 453"/>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55" name="Straight Connector 454"/>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56" name="Straight Connector 455"/>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57" name="Straight Connector 456"/>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7" name="Group 416"/>
                <p:cNvGrpSpPr/>
                <p:nvPr/>
              </p:nvGrpSpPr>
              <p:grpSpPr>
                <a:xfrm>
                  <a:off x="5236161" y="3710692"/>
                  <a:ext cx="599231" cy="499265"/>
                  <a:chOff x="2666999" y="3390596"/>
                  <a:chExt cx="1444141" cy="1190554"/>
                </a:xfrm>
              </p:grpSpPr>
              <p:sp>
                <p:nvSpPr>
                  <p:cNvPr id="446" name="Cube 445"/>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47" name="Straight Connector 446"/>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48" name="Straight Connector 447"/>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49" name="Straight Connector 448"/>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50" name="Straight Connector 449"/>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51" name="Straight Connector 450"/>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8" name="Group 417"/>
                <p:cNvGrpSpPr/>
                <p:nvPr/>
              </p:nvGrpSpPr>
              <p:grpSpPr>
                <a:xfrm>
                  <a:off x="6029294" y="3718143"/>
                  <a:ext cx="599231" cy="499265"/>
                  <a:chOff x="2666999" y="3390596"/>
                  <a:chExt cx="1444141" cy="1190554"/>
                </a:xfrm>
              </p:grpSpPr>
              <p:sp>
                <p:nvSpPr>
                  <p:cNvPr id="440" name="Cube 439"/>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41" name="Straight Connector 440"/>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42" name="Straight Connector 441"/>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43" name="Straight Connector 442"/>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44" name="Straight Connector 443"/>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45" name="Straight Connector 444"/>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19" name="Group 418"/>
                <p:cNvGrpSpPr/>
                <p:nvPr/>
              </p:nvGrpSpPr>
              <p:grpSpPr>
                <a:xfrm>
                  <a:off x="6876300" y="3715799"/>
                  <a:ext cx="599231" cy="499265"/>
                  <a:chOff x="2666999" y="3390596"/>
                  <a:chExt cx="1444141" cy="1190554"/>
                </a:xfrm>
              </p:grpSpPr>
              <p:sp>
                <p:nvSpPr>
                  <p:cNvPr id="434" name="Cube 433"/>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35" name="Straight Connector 434"/>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36" name="Straight Connector 435"/>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37" name="Straight Connector 436"/>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38" name="Straight Connector 437"/>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39" name="Straight Connector 438"/>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20" name="Group 419"/>
                <p:cNvGrpSpPr/>
                <p:nvPr/>
              </p:nvGrpSpPr>
              <p:grpSpPr>
                <a:xfrm>
                  <a:off x="7798020" y="3697835"/>
                  <a:ext cx="599231" cy="499265"/>
                  <a:chOff x="2666999" y="3390596"/>
                  <a:chExt cx="1444141" cy="1190554"/>
                </a:xfrm>
              </p:grpSpPr>
              <p:sp>
                <p:nvSpPr>
                  <p:cNvPr id="428" name="Cube 427"/>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29" name="Straight Connector 428"/>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30" name="Straight Connector 429"/>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31" name="Straight Connector 430"/>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32" name="Straight Connector 431"/>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33" name="Straight Connector 432"/>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421" name="Group 420"/>
                <p:cNvGrpSpPr/>
                <p:nvPr/>
              </p:nvGrpSpPr>
              <p:grpSpPr>
                <a:xfrm>
                  <a:off x="8391099" y="3697835"/>
                  <a:ext cx="599231" cy="499265"/>
                  <a:chOff x="2666999" y="3390596"/>
                  <a:chExt cx="1444141" cy="1190554"/>
                </a:xfrm>
              </p:grpSpPr>
              <p:sp>
                <p:nvSpPr>
                  <p:cNvPr id="422" name="Cube 421"/>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23" name="Straight Connector 422"/>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24" name="Straight Connector 423"/>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25" name="Straight Connector 424"/>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26" name="Straight Connector 425"/>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27" name="Straight Connector 426"/>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grpSp>
            <p:nvGrpSpPr>
              <p:cNvPr id="342" name="Group 341"/>
              <p:cNvGrpSpPr/>
              <p:nvPr/>
            </p:nvGrpSpPr>
            <p:grpSpPr>
              <a:xfrm rot="16200000" flipV="1">
                <a:off x="2968864" y="2636152"/>
                <a:ext cx="287684" cy="275444"/>
                <a:chOff x="2666999" y="3390596"/>
                <a:chExt cx="1444141" cy="1190554"/>
              </a:xfrm>
            </p:grpSpPr>
            <p:sp>
              <p:nvSpPr>
                <p:cNvPr id="406" name="Cube 405"/>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07" name="Straight Connector 406"/>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08" name="Straight Connector 407"/>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09" name="Straight Connector 408"/>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10" name="Straight Connector 409"/>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11" name="Straight Connector 410"/>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3" name="Group 342"/>
              <p:cNvGrpSpPr/>
              <p:nvPr/>
            </p:nvGrpSpPr>
            <p:grpSpPr>
              <a:xfrm rot="16200000" flipV="1">
                <a:off x="2964396" y="2918497"/>
                <a:ext cx="287684" cy="275444"/>
                <a:chOff x="2666999" y="3390596"/>
                <a:chExt cx="1444141" cy="1190554"/>
              </a:xfrm>
            </p:grpSpPr>
            <p:sp>
              <p:nvSpPr>
                <p:cNvPr id="400" name="Cube 399"/>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401" name="Straight Connector 400"/>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402" name="Straight Connector 401"/>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403" name="Straight Connector 402"/>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404" name="Straight Connector 403"/>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405" name="Straight Connector 404"/>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4" name="Group 343"/>
              <p:cNvGrpSpPr/>
              <p:nvPr/>
            </p:nvGrpSpPr>
            <p:grpSpPr>
              <a:xfrm rot="16200000" flipV="1">
                <a:off x="2960285" y="3299271"/>
                <a:ext cx="287684" cy="275444"/>
                <a:chOff x="2666999" y="3390596"/>
                <a:chExt cx="1444141" cy="1190554"/>
              </a:xfrm>
            </p:grpSpPr>
            <p:sp>
              <p:nvSpPr>
                <p:cNvPr id="394" name="Cube 393"/>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95" name="Straight Connector 394"/>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96" name="Straight Connector 395"/>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97" name="Straight Connector 396"/>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98" name="Straight Connector 397"/>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99" name="Straight Connector 398"/>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5" name="Group 344"/>
              <p:cNvGrpSpPr/>
              <p:nvPr/>
            </p:nvGrpSpPr>
            <p:grpSpPr>
              <a:xfrm rot="16200000" flipV="1">
                <a:off x="2961579" y="3705910"/>
                <a:ext cx="287684" cy="275444"/>
                <a:chOff x="2666999" y="3390596"/>
                <a:chExt cx="1444141" cy="1190554"/>
              </a:xfrm>
            </p:grpSpPr>
            <p:sp>
              <p:nvSpPr>
                <p:cNvPr id="388" name="Cube 387"/>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89" name="Straight Connector 388"/>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90" name="Straight Connector 389"/>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91" name="Straight Connector 390"/>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92" name="Straight Connector 391"/>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93" name="Straight Connector 392"/>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6" name="Group 345"/>
              <p:cNvGrpSpPr/>
              <p:nvPr/>
            </p:nvGrpSpPr>
            <p:grpSpPr>
              <a:xfrm rot="16200000" flipV="1">
                <a:off x="2971489" y="4148418"/>
                <a:ext cx="287684" cy="275444"/>
                <a:chOff x="2666999" y="3390596"/>
                <a:chExt cx="1444141" cy="1190554"/>
              </a:xfrm>
            </p:grpSpPr>
            <p:sp>
              <p:nvSpPr>
                <p:cNvPr id="382" name="Cube 381"/>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83" name="Straight Connector 382"/>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84" name="Straight Connector 383"/>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85" name="Straight Connector 384"/>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86" name="Straight Connector 385"/>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87" name="Straight Connector 386"/>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7" name="Group 346"/>
              <p:cNvGrpSpPr/>
              <p:nvPr/>
            </p:nvGrpSpPr>
            <p:grpSpPr>
              <a:xfrm rot="16200000" flipV="1">
                <a:off x="2964396" y="4570581"/>
                <a:ext cx="287684" cy="275444"/>
                <a:chOff x="2666999" y="3390596"/>
                <a:chExt cx="1444141" cy="1190554"/>
              </a:xfrm>
            </p:grpSpPr>
            <p:sp>
              <p:nvSpPr>
                <p:cNvPr id="376" name="Cube 375"/>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77" name="Straight Connector 376"/>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78" name="Straight Connector 377"/>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79" name="Straight Connector 378"/>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80" name="Straight Connector 379"/>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81" name="Straight Connector 380"/>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8" name="Group 347"/>
              <p:cNvGrpSpPr/>
              <p:nvPr/>
            </p:nvGrpSpPr>
            <p:grpSpPr>
              <a:xfrm rot="16200000" flipV="1">
                <a:off x="2960285" y="4951356"/>
                <a:ext cx="287684" cy="275444"/>
                <a:chOff x="2666999" y="3390596"/>
                <a:chExt cx="1444141" cy="1190554"/>
              </a:xfrm>
            </p:grpSpPr>
            <p:sp>
              <p:nvSpPr>
                <p:cNvPr id="370" name="Cube 369"/>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71" name="Straight Connector 370"/>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72" name="Straight Connector 371"/>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73" name="Straight Connector 372"/>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74" name="Straight Connector 373"/>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75" name="Straight Connector 374"/>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49" name="Group 348"/>
              <p:cNvGrpSpPr/>
              <p:nvPr/>
            </p:nvGrpSpPr>
            <p:grpSpPr>
              <a:xfrm rot="16200000" flipV="1">
                <a:off x="2961579" y="5357994"/>
                <a:ext cx="287684" cy="275444"/>
                <a:chOff x="2666999" y="3390596"/>
                <a:chExt cx="1444141" cy="1190554"/>
              </a:xfrm>
            </p:grpSpPr>
            <p:sp>
              <p:nvSpPr>
                <p:cNvPr id="364" name="Cube 363"/>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65" name="Straight Connector 364"/>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66" name="Straight Connector 365"/>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67" name="Straight Connector 366"/>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68" name="Straight Connector 367"/>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69" name="Straight Connector 368"/>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50" name="Group 349"/>
              <p:cNvGrpSpPr/>
              <p:nvPr/>
            </p:nvGrpSpPr>
            <p:grpSpPr>
              <a:xfrm rot="16200000" flipV="1">
                <a:off x="2971489" y="5800502"/>
                <a:ext cx="287684" cy="275444"/>
                <a:chOff x="2666999" y="3390596"/>
                <a:chExt cx="1444141" cy="1190554"/>
              </a:xfrm>
            </p:grpSpPr>
            <p:sp>
              <p:nvSpPr>
                <p:cNvPr id="358" name="Cube 357"/>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59" name="Straight Connector 358"/>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60" name="Straight Connector 359"/>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61" name="Straight Connector 360"/>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62" name="Straight Connector 361"/>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63" name="Straight Connector 362"/>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nvGrpSpPr>
              <p:cNvPr id="351" name="Group 350"/>
              <p:cNvGrpSpPr/>
              <p:nvPr/>
            </p:nvGrpSpPr>
            <p:grpSpPr>
              <a:xfrm rot="16200000" flipV="1">
                <a:off x="2971489" y="6085233"/>
                <a:ext cx="287684" cy="275444"/>
                <a:chOff x="2666999" y="3390596"/>
                <a:chExt cx="1444141" cy="1190554"/>
              </a:xfrm>
            </p:grpSpPr>
            <p:sp>
              <p:nvSpPr>
                <p:cNvPr id="352" name="Cube 351"/>
                <p:cNvSpPr/>
                <p:nvPr/>
              </p:nvSpPr>
              <p:spPr>
                <a:xfrm>
                  <a:off x="2666999" y="3886200"/>
                  <a:ext cx="637635" cy="694950"/>
                </a:xfrm>
                <a:prstGeom prst="cube">
                  <a:avLst/>
                </a:prstGeom>
                <a:noFill/>
                <a:ln w="15875"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53" name="Straight Connector 352"/>
                <p:cNvCxnSpPr/>
                <p:nvPr/>
              </p:nvCxnSpPr>
              <p:spPr>
                <a:xfrm flipV="1">
                  <a:off x="2832398" y="3390596"/>
                  <a:ext cx="88187" cy="495604"/>
                </a:xfrm>
                <a:prstGeom prst="line">
                  <a:avLst/>
                </a:prstGeom>
                <a:noFill/>
                <a:ln w="12700" cap="flat" cmpd="sng" algn="ctr">
                  <a:solidFill>
                    <a:srgbClr val="0070C0"/>
                  </a:solidFill>
                  <a:prstDash val="solid"/>
                </a:ln>
                <a:effectLst/>
              </p:spPr>
            </p:cxnSp>
            <p:cxnSp>
              <p:nvCxnSpPr>
                <p:cNvPr id="354" name="Straight Connector 353"/>
                <p:cNvCxnSpPr/>
                <p:nvPr/>
              </p:nvCxnSpPr>
              <p:spPr>
                <a:xfrm>
                  <a:off x="2920585" y="3390596"/>
                  <a:ext cx="1190555" cy="0"/>
                </a:xfrm>
                <a:prstGeom prst="line">
                  <a:avLst/>
                </a:prstGeom>
                <a:noFill/>
                <a:ln w="12700" cap="flat" cmpd="sng" algn="ctr">
                  <a:solidFill>
                    <a:srgbClr val="0070C0"/>
                  </a:solidFill>
                  <a:prstDash val="solid"/>
                </a:ln>
                <a:effectLst/>
              </p:spPr>
            </p:cxnSp>
            <p:cxnSp>
              <p:nvCxnSpPr>
                <p:cNvPr id="355" name="Straight Connector 354"/>
                <p:cNvCxnSpPr/>
                <p:nvPr/>
              </p:nvCxnSpPr>
              <p:spPr>
                <a:xfrm flipH="1">
                  <a:off x="3304634" y="3390596"/>
                  <a:ext cx="806506" cy="495604"/>
                </a:xfrm>
                <a:prstGeom prst="line">
                  <a:avLst/>
                </a:prstGeom>
                <a:noFill/>
                <a:ln w="12700" cap="flat" cmpd="sng" algn="ctr">
                  <a:solidFill>
                    <a:srgbClr val="0070C0"/>
                  </a:solidFill>
                  <a:prstDash val="solid"/>
                </a:ln>
                <a:effectLst/>
              </p:spPr>
            </p:cxnSp>
            <p:cxnSp>
              <p:nvCxnSpPr>
                <p:cNvPr id="356" name="Straight Connector 355"/>
                <p:cNvCxnSpPr/>
                <p:nvPr/>
              </p:nvCxnSpPr>
              <p:spPr>
                <a:xfrm>
                  <a:off x="4111140" y="3390596"/>
                  <a:ext cx="0" cy="652884"/>
                </a:xfrm>
                <a:prstGeom prst="line">
                  <a:avLst/>
                </a:prstGeom>
                <a:noFill/>
                <a:ln w="12700" cap="flat" cmpd="sng" algn="ctr">
                  <a:solidFill>
                    <a:srgbClr val="0070C0"/>
                  </a:solidFill>
                  <a:prstDash val="solid"/>
                </a:ln>
                <a:effectLst/>
              </p:spPr>
            </p:cxnSp>
            <p:cxnSp>
              <p:nvCxnSpPr>
                <p:cNvPr id="357" name="Straight Connector 356"/>
                <p:cNvCxnSpPr/>
                <p:nvPr/>
              </p:nvCxnSpPr>
              <p:spPr>
                <a:xfrm flipH="1">
                  <a:off x="3304634" y="4043480"/>
                  <a:ext cx="806506" cy="384050"/>
                </a:xfrm>
                <a:prstGeom prst="line">
                  <a:avLst/>
                </a:prstGeom>
                <a:noFill/>
                <a:ln w="12700" cap="flat" cmpd="sng" algn="ctr">
                  <a:solidFill>
                    <a:srgbClr val="0070C0"/>
                  </a:solidFill>
                  <a:prstDash val="solid"/>
                </a:ln>
                <a:effectLst/>
              </p:spPr>
            </p:cxnSp>
          </p:grpSp>
        </p:grpSp>
        <p:grpSp>
          <p:nvGrpSpPr>
            <p:cNvPr id="335" name="Group 334"/>
            <p:cNvGrpSpPr/>
            <p:nvPr/>
          </p:nvGrpSpPr>
          <p:grpSpPr>
            <a:xfrm>
              <a:off x="214519" y="3439725"/>
              <a:ext cx="1546952" cy="2933367"/>
              <a:chOff x="214519" y="3439725"/>
              <a:chExt cx="1546952" cy="2933367"/>
            </a:xfrm>
          </p:grpSpPr>
          <p:sp>
            <p:nvSpPr>
              <p:cNvPr id="336" name="TextBox 213"/>
              <p:cNvSpPr txBox="1"/>
              <p:nvPr/>
            </p:nvSpPr>
            <p:spPr>
              <a:xfrm>
                <a:off x="214519" y="4108628"/>
                <a:ext cx="1048107" cy="369332"/>
              </a:xfrm>
              <a:prstGeom prst="rect">
                <a:avLst/>
              </a:prstGeom>
              <a:noFill/>
              <a:ln>
                <a:solidFill>
                  <a:srgbClr val="0070C0"/>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x 5 feet</a:t>
                </a:r>
              </a:p>
            </p:txBody>
          </p:sp>
          <p:cxnSp>
            <p:nvCxnSpPr>
              <p:cNvPr id="337" name="Straight Connector 336"/>
              <p:cNvCxnSpPr/>
              <p:nvPr/>
            </p:nvCxnSpPr>
            <p:spPr>
              <a:xfrm flipH="1">
                <a:off x="570925" y="3439725"/>
                <a:ext cx="1190546" cy="0"/>
              </a:xfrm>
              <a:prstGeom prst="line">
                <a:avLst/>
              </a:prstGeom>
              <a:noFill/>
              <a:ln w="12700" cap="flat" cmpd="sng" algn="ctr">
                <a:solidFill>
                  <a:srgbClr val="0070C0"/>
                </a:solidFill>
                <a:prstDash val="solid"/>
              </a:ln>
              <a:effectLst/>
            </p:spPr>
          </p:cxnSp>
          <p:cxnSp>
            <p:nvCxnSpPr>
              <p:cNvPr id="338" name="Straight Connector 337"/>
              <p:cNvCxnSpPr/>
              <p:nvPr/>
            </p:nvCxnSpPr>
            <p:spPr>
              <a:xfrm flipH="1" flipV="1">
                <a:off x="456318" y="6362234"/>
                <a:ext cx="1279198" cy="10858"/>
              </a:xfrm>
              <a:prstGeom prst="line">
                <a:avLst/>
              </a:prstGeom>
              <a:noFill/>
              <a:ln w="12700" cap="flat" cmpd="sng" algn="ctr">
                <a:solidFill>
                  <a:srgbClr val="0070C0"/>
                </a:solidFill>
                <a:prstDash val="solid"/>
              </a:ln>
              <a:effectLst/>
            </p:spPr>
          </p:cxnSp>
          <p:cxnSp>
            <p:nvCxnSpPr>
              <p:cNvPr id="339" name="Straight Arrow Connector 338"/>
              <p:cNvCxnSpPr/>
              <p:nvPr/>
            </p:nvCxnSpPr>
            <p:spPr>
              <a:xfrm flipH="1" flipV="1">
                <a:off x="607559" y="3479730"/>
                <a:ext cx="1" cy="629992"/>
              </a:xfrm>
              <a:prstGeom prst="straightConnector1">
                <a:avLst/>
              </a:prstGeom>
              <a:noFill/>
              <a:ln w="12700" cap="flat" cmpd="sng" algn="ctr">
                <a:solidFill>
                  <a:srgbClr val="0070C0"/>
                </a:solidFill>
                <a:prstDash val="solid"/>
                <a:tailEnd type="arrow"/>
              </a:ln>
              <a:effectLst/>
            </p:spPr>
          </p:cxnSp>
          <p:cxnSp>
            <p:nvCxnSpPr>
              <p:cNvPr id="340" name="Straight Arrow Connector 339"/>
              <p:cNvCxnSpPr/>
              <p:nvPr/>
            </p:nvCxnSpPr>
            <p:spPr>
              <a:xfrm>
                <a:off x="456317" y="4445122"/>
                <a:ext cx="0" cy="1867687"/>
              </a:xfrm>
              <a:prstGeom prst="straightConnector1">
                <a:avLst/>
              </a:prstGeom>
              <a:noFill/>
              <a:ln w="12700" cap="flat" cmpd="sng" algn="ctr">
                <a:solidFill>
                  <a:srgbClr val="0070C0"/>
                </a:solidFill>
                <a:prstDash val="solid"/>
                <a:tailEnd type="arrow"/>
              </a:ln>
              <a:effectLst/>
            </p:spPr>
          </p:cxnSp>
        </p:grpSp>
      </p:grpSp>
      <p:grpSp>
        <p:nvGrpSpPr>
          <p:cNvPr id="273" name="Group 272"/>
          <p:cNvGrpSpPr/>
          <p:nvPr/>
        </p:nvGrpSpPr>
        <p:grpSpPr>
          <a:xfrm>
            <a:off x="4209976" y="3666680"/>
            <a:ext cx="1420962" cy="1072197"/>
            <a:chOff x="2907718" y="3763636"/>
            <a:chExt cx="1420962" cy="1072197"/>
          </a:xfrm>
        </p:grpSpPr>
        <p:grpSp>
          <p:nvGrpSpPr>
            <p:cNvPr id="325" name="Group 324"/>
            <p:cNvGrpSpPr/>
            <p:nvPr/>
          </p:nvGrpSpPr>
          <p:grpSpPr>
            <a:xfrm>
              <a:off x="2907718" y="3763636"/>
              <a:ext cx="572457" cy="857308"/>
              <a:chOff x="2907718" y="3763636"/>
              <a:chExt cx="572457" cy="857308"/>
            </a:xfrm>
          </p:grpSpPr>
          <p:grpSp>
            <p:nvGrpSpPr>
              <p:cNvPr id="327" name="Group 326"/>
              <p:cNvGrpSpPr/>
              <p:nvPr/>
            </p:nvGrpSpPr>
            <p:grpSpPr>
              <a:xfrm>
                <a:off x="2907718" y="3908642"/>
                <a:ext cx="572457" cy="712302"/>
                <a:chOff x="5173558" y="3763281"/>
                <a:chExt cx="763273" cy="712302"/>
              </a:xfrm>
            </p:grpSpPr>
            <p:cxnSp>
              <p:nvCxnSpPr>
                <p:cNvPr id="329" name="Straight Connector 328"/>
                <p:cNvCxnSpPr/>
                <p:nvPr/>
              </p:nvCxnSpPr>
              <p:spPr>
                <a:xfrm flipV="1">
                  <a:off x="5173558" y="4301525"/>
                  <a:ext cx="229146" cy="174058"/>
                </a:xfrm>
                <a:prstGeom prst="line">
                  <a:avLst/>
                </a:prstGeom>
                <a:noFill/>
                <a:ln w="12700" cap="flat" cmpd="sng" algn="ctr">
                  <a:solidFill>
                    <a:srgbClr val="0070C0"/>
                  </a:solidFill>
                  <a:prstDash val="solid"/>
                </a:ln>
                <a:effectLst/>
              </p:spPr>
            </p:cxnSp>
            <p:cxnSp>
              <p:nvCxnSpPr>
                <p:cNvPr id="330" name="Straight Connector 329"/>
                <p:cNvCxnSpPr/>
                <p:nvPr/>
              </p:nvCxnSpPr>
              <p:spPr>
                <a:xfrm flipV="1">
                  <a:off x="5402704" y="3932193"/>
                  <a:ext cx="0" cy="369332"/>
                </a:xfrm>
                <a:prstGeom prst="line">
                  <a:avLst/>
                </a:prstGeom>
                <a:noFill/>
                <a:ln w="12700" cap="flat" cmpd="sng" algn="ctr">
                  <a:solidFill>
                    <a:srgbClr val="0070C0"/>
                  </a:solidFill>
                  <a:prstDash val="solid"/>
                </a:ln>
                <a:effectLst/>
              </p:spPr>
            </p:cxnSp>
            <p:cxnSp>
              <p:nvCxnSpPr>
                <p:cNvPr id="331" name="Straight Connector 330"/>
                <p:cNvCxnSpPr/>
                <p:nvPr/>
              </p:nvCxnSpPr>
              <p:spPr>
                <a:xfrm flipV="1">
                  <a:off x="5413462" y="3768340"/>
                  <a:ext cx="309246" cy="164240"/>
                </a:xfrm>
                <a:prstGeom prst="line">
                  <a:avLst/>
                </a:prstGeom>
                <a:noFill/>
                <a:ln w="12700" cap="flat" cmpd="sng" algn="ctr">
                  <a:solidFill>
                    <a:srgbClr val="0070C0"/>
                  </a:solidFill>
                  <a:prstDash val="solid"/>
                </a:ln>
                <a:effectLst/>
              </p:spPr>
            </p:cxnSp>
            <p:cxnSp>
              <p:nvCxnSpPr>
                <p:cNvPr id="332" name="Straight Connector 331"/>
                <p:cNvCxnSpPr/>
                <p:nvPr/>
              </p:nvCxnSpPr>
              <p:spPr>
                <a:xfrm>
                  <a:off x="5711950" y="3763281"/>
                  <a:ext cx="0" cy="413310"/>
                </a:xfrm>
                <a:prstGeom prst="line">
                  <a:avLst/>
                </a:prstGeom>
                <a:noFill/>
                <a:ln w="12700" cap="flat" cmpd="sng" algn="ctr">
                  <a:solidFill>
                    <a:srgbClr val="0070C0"/>
                  </a:solidFill>
                  <a:prstDash val="solid"/>
                </a:ln>
                <a:effectLst/>
              </p:spPr>
            </p:cxnSp>
            <p:cxnSp>
              <p:nvCxnSpPr>
                <p:cNvPr id="333" name="Straight Connector 332"/>
                <p:cNvCxnSpPr/>
                <p:nvPr/>
              </p:nvCxnSpPr>
              <p:spPr>
                <a:xfrm flipV="1">
                  <a:off x="5707685" y="4003956"/>
                  <a:ext cx="229146" cy="174058"/>
                </a:xfrm>
                <a:prstGeom prst="line">
                  <a:avLst/>
                </a:prstGeom>
                <a:noFill/>
                <a:ln w="12700" cap="flat" cmpd="sng" algn="ctr">
                  <a:solidFill>
                    <a:srgbClr val="0070C0"/>
                  </a:solidFill>
                  <a:prstDash val="solid"/>
                </a:ln>
                <a:effectLst/>
              </p:spPr>
            </p:cxnSp>
          </p:grpSp>
          <p:cxnSp>
            <p:nvCxnSpPr>
              <p:cNvPr id="328" name="Straight Connector 327"/>
              <p:cNvCxnSpPr/>
              <p:nvPr/>
            </p:nvCxnSpPr>
            <p:spPr>
              <a:xfrm flipV="1">
                <a:off x="2921385" y="3763636"/>
                <a:ext cx="472844" cy="368437"/>
              </a:xfrm>
              <a:prstGeom prst="line">
                <a:avLst/>
              </a:prstGeom>
              <a:noFill/>
              <a:ln w="12700" cap="flat" cmpd="sng" algn="ctr">
                <a:solidFill>
                  <a:srgbClr val="0070C0"/>
                </a:solidFill>
                <a:prstDash val="solid"/>
                <a:headEnd type="triangle"/>
                <a:tailEnd type="triangle"/>
              </a:ln>
              <a:effectLst/>
            </p:spPr>
          </p:cxnSp>
        </p:grpSp>
        <p:sp>
          <p:nvSpPr>
            <p:cNvPr id="326" name="TextBox 235"/>
            <p:cNvSpPr txBox="1"/>
            <p:nvPr/>
          </p:nvSpPr>
          <p:spPr>
            <a:xfrm>
              <a:off x="3154961" y="4374168"/>
              <a:ext cx="117371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20nS wide RF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Pulse @ 10 GHz</a:t>
              </a:r>
            </a:p>
          </p:txBody>
        </p:sp>
      </p:grpSp>
      <p:sp>
        <p:nvSpPr>
          <p:cNvPr id="274" name="TextBox 237"/>
          <p:cNvSpPr txBox="1"/>
          <p:nvPr/>
        </p:nvSpPr>
        <p:spPr>
          <a:xfrm>
            <a:off x="1765423" y="2874517"/>
            <a:ext cx="108125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Antenna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Array</a:t>
            </a:r>
          </a:p>
        </p:txBody>
      </p:sp>
      <p:grpSp>
        <p:nvGrpSpPr>
          <p:cNvPr id="275" name="Group 274"/>
          <p:cNvGrpSpPr/>
          <p:nvPr/>
        </p:nvGrpSpPr>
        <p:grpSpPr>
          <a:xfrm>
            <a:off x="5630938" y="3500880"/>
            <a:ext cx="2537490" cy="1641092"/>
            <a:chOff x="4328680" y="3597837"/>
            <a:chExt cx="2537490" cy="1641092"/>
          </a:xfrm>
        </p:grpSpPr>
        <p:sp>
          <p:nvSpPr>
            <p:cNvPr id="323" name="TextBox 3"/>
            <p:cNvSpPr txBox="1"/>
            <p:nvPr/>
          </p:nvSpPr>
          <p:spPr>
            <a:xfrm>
              <a:off x="4328680" y="4038600"/>
              <a:ext cx="2537490"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Beams are formed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Digitally with Fourier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Transform, 16 in Azimuth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16 in Elevation</a:t>
              </a:r>
            </a:p>
          </p:txBody>
        </p:sp>
        <p:cxnSp>
          <p:nvCxnSpPr>
            <p:cNvPr id="324" name="Straight Connector 323"/>
            <p:cNvCxnSpPr/>
            <p:nvPr/>
          </p:nvCxnSpPr>
          <p:spPr>
            <a:xfrm flipH="1" flipV="1">
              <a:off x="5056109" y="3597837"/>
              <a:ext cx="272381" cy="510791"/>
            </a:xfrm>
            <a:prstGeom prst="line">
              <a:avLst/>
            </a:prstGeom>
            <a:noFill/>
            <a:ln w="12700" cap="flat" cmpd="sng" algn="ctr">
              <a:solidFill>
                <a:srgbClr val="0070C0"/>
              </a:solidFill>
              <a:prstDash val="solid"/>
              <a:tailEnd type="oval"/>
            </a:ln>
            <a:effectLst/>
          </p:spPr>
        </p:cxnSp>
      </p:grpSp>
      <p:sp>
        <p:nvSpPr>
          <p:cNvPr id="276" name="TextBox 10"/>
          <p:cNvSpPr txBox="1"/>
          <p:nvPr/>
        </p:nvSpPr>
        <p:spPr>
          <a:xfrm>
            <a:off x="8274439" y="2724184"/>
            <a:ext cx="136542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 Display</a:t>
            </a:r>
          </a:p>
        </p:txBody>
      </p:sp>
      <p:sp>
        <p:nvSpPr>
          <p:cNvPr id="277" name="TextBox 236"/>
          <p:cNvSpPr txBox="1"/>
          <p:nvPr/>
        </p:nvSpPr>
        <p:spPr>
          <a:xfrm>
            <a:off x="8115147" y="4986810"/>
            <a:ext cx="93602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VGA Connection</a:t>
            </a:r>
          </a:p>
        </p:txBody>
      </p:sp>
      <p:sp>
        <p:nvSpPr>
          <p:cNvPr id="278" name="TextBox 266"/>
          <p:cNvSpPr txBox="1"/>
          <p:nvPr/>
        </p:nvSpPr>
        <p:spPr>
          <a:xfrm>
            <a:off x="9112173" y="4691559"/>
            <a:ext cx="122955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16 - Azimuth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16 - Elevation</a:t>
            </a:r>
          </a:p>
        </p:txBody>
      </p:sp>
      <p:grpSp>
        <p:nvGrpSpPr>
          <p:cNvPr id="279" name="Group 278"/>
          <p:cNvGrpSpPr/>
          <p:nvPr/>
        </p:nvGrpSpPr>
        <p:grpSpPr>
          <a:xfrm>
            <a:off x="7888580" y="3100237"/>
            <a:ext cx="1812902" cy="2428089"/>
            <a:chOff x="8847073" y="3539074"/>
            <a:chExt cx="2417201" cy="2428089"/>
          </a:xfrm>
        </p:grpSpPr>
        <p:cxnSp>
          <p:nvCxnSpPr>
            <p:cNvPr id="282" name="Elbow Connector 281"/>
            <p:cNvCxnSpPr/>
            <p:nvPr/>
          </p:nvCxnSpPr>
          <p:spPr>
            <a:xfrm rot="5400000">
              <a:off x="9494749" y="4990224"/>
              <a:ext cx="954310" cy="815547"/>
            </a:xfrm>
            <a:prstGeom prst="bentConnector3">
              <a:avLst>
                <a:gd name="adj1" fmla="val 99204"/>
              </a:avLst>
            </a:prstGeom>
            <a:noFill/>
            <a:ln w="25400" cap="flat" cmpd="sng" algn="ctr">
              <a:solidFill>
                <a:srgbClr val="000000"/>
              </a:solidFill>
              <a:prstDash val="solid"/>
            </a:ln>
            <a:effectLst>
              <a:outerShdw blurRad="38100" dist="25400" dir="2700000" algn="br" rotWithShape="0">
                <a:srgbClr val="000000">
                  <a:alpha val="60000"/>
                </a:srgbClr>
              </a:outerShdw>
            </a:effectLst>
          </p:spPr>
        </p:cxnSp>
        <p:cxnSp>
          <p:nvCxnSpPr>
            <p:cNvPr id="283" name="Elbow Connector 282"/>
            <p:cNvCxnSpPr/>
            <p:nvPr/>
          </p:nvCxnSpPr>
          <p:spPr>
            <a:xfrm rot="5400000">
              <a:off x="9498172" y="4986801"/>
              <a:ext cx="1046320" cy="914404"/>
            </a:xfrm>
            <a:prstGeom prst="bentConnector3">
              <a:avLst>
                <a:gd name="adj1" fmla="val 99601"/>
              </a:avLst>
            </a:prstGeom>
            <a:noFill/>
            <a:ln w="25400" cap="flat" cmpd="sng" algn="ctr">
              <a:solidFill>
                <a:srgbClr val="000000"/>
              </a:solidFill>
              <a:prstDash val="solid"/>
            </a:ln>
            <a:effectLst>
              <a:outerShdw blurRad="38100" dist="25400" dir="2700000" algn="br" rotWithShape="0">
                <a:srgbClr val="000000">
                  <a:alpha val="60000"/>
                </a:srgbClr>
              </a:outerShdw>
            </a:effectLst>
          </p:spPr>
        </p:cxnSp>
        <p:cxnSp>
          <p:nvCxnSpPr>
            <p:cNvPr id="284" name="Straight Connector 283"/>
            <p:cNvCxnSpPr/>
            <p:nvPr/>
          </p:nvCxnSpPr>
          <p:spPr>
            <a:xfrm flipH="1">
              <a:off x="8847073" y="5873685"/>
              <a:ext cx="729413" cy="0"/>
            </a:xfrm>
            <a:prstGeom prst="line">
              <a:avLst/>
            </a:prstGeom>
            <a:noFill/>
            <a:ln w="15875" cap="flat" cmpd="sng" algn="ctr">
              <a:solidFill>
                <a:srgbClr val="000000"/>
              </a:solidFill>
              <a:prstDash val="sysDash"/>
            </a:ln>
            <a:effectLst/>
          </p:spPr>
        </p:cxnSp>
        <p:cxnSp>
          <p:nvCxnSpPr>
            <p:cNvPr id="285" name="Straight Connector 284"/>
            <p:cNvCxnSpPr/>
            <p:nvPr/>
          </p:nvCxnSpPr>
          <p:spPr>
            <a:xfrm flipH="1">
              <a:off x="8847073" y="5967163"/>
              <a:ext cx="729413" cy="0"/>
            </a:xfrm>
            <a:prstGeom prst="line">
              <a:avLst/>
            </a:prstGeom>
            <a:noFill/>
            <a:ln w="15875" cap="flat" cmpd="sng" algn="ctr">
              <a:solidFill>
                <a:srgbClr val="000000"/>
              </a:solidFill>
              <a:prstDash val="sysDash"/>
            </a:ln>
            <a:effectLst/>
          </p:spPr>
        </p:cxnSp>
        <p:grpSp>
          <p:nvGrpSpPr>
            <p:cNvPr id="286" name="Group 285"/>
            <p:cNvGrpSpPr/>
            <p:nvPr/>
          </p:nvGrpSpPr>
          <p:grpSpPr>
            <a:xfrm>
              <a:off x="9317052" y="3539074"/>
              <a:ext cx="1947222" cy="1381767"/>
              <a:chOff x="9317052" y="3539074"/>
              <a:chExt cx="1947222" cy="1381767"/>
            </a:xfrm>
          </p:grpSpPr>
          <p:sp>
            <p:nvSpPr>
              <p:cNvPr id="287" name="Rectangle 286"/>
              <p:cNvSpPr/>
              <p:nvPr/>
            </p:nvSpPr>
            <p:spPr>
              <a:xfrm>
                <a:off x="9317052" y="3539074"/>
                <a:ext cx="1871648" cy="1375825"/>
              </a:xfrm>
              <a:prstGeom prst="rect">
                <a:avLst/>
              </a:prstGeom>
              <a:solidFill>
                <a:sysClr val="window" lastClr="FFFFFF"/>
              </a:solidFill>
              <a:ln w="15875" cap="flat" cmpd="sng" algn="ctr">
                <a:solidFill>
                  <a:srgbClr val="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8" name="Group 287"/>
              <p:cNvGrpSpPr/>
              <p:nvPr/>
            </p:nvGrpSpPr>
            <p:grpSpPr>
              <a:xfrm>
                <a:off x="9377669" y="3539075"/>
                <a:ext cx="1886605" cy="1381766"/>
                <a:chOff x="4104201" y="1873965"/>
                <a:chExt cx="3655412" cy="3655412"/>
              </a:xfrm>
            </p:grpSpPr>
            <p:grpSp>
              <p:nvGrpSpPr>
                <p:cNvPr id="289" name="Group 288"/>
                <p:cNvGrpSpPr/>
                <p:nvPr/>
              </p:nvGrpSpPr>
              <p:grpSpPr>
                <a:xfrm>
                  <a:off x="4104201" y="2125360"/>
                  <a:ext cx="3655412" cy="3030532"/>
                  <a:chOff x="4104202" y="2125360"/>
                  <a:chExt cx="2700306" cy="3030532"/>
                </a:xfrm>
              </p:grpSpPr>
              <p:sp>
                <p:nvSpPr>
                  <p:cNvPr id="307" name="Oval 306"/>
                  <p:cNvSpPr/>
                  <p:nvPr/>
                </p:nvSpPr>
                <p:spPr>
                  <a:xfrm rot="5400000">
                    <a:off x="5334464" y="1114212"/>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Oval 307"/>
                  <p:cNvSpPr/>
                  <p:nvPr/>
                </p:nvSpPr>
                <p:spPr>
                  <a:xfrm rot="5400000">
                    <a:off x="5307376" y="131280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Oval 308"/>
                  <p:cNvSpPr/>
                  <p:nvPr/>
                </p:nvSpPr>
                <p:spPr>
                  <a:xfrm rot="5400000">
                    <a:off x="5318448" y="1884303"/>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0" name="Oval 309"/>
                  <p:cNvSpPr/>
                  <p:nvPr/>
                </p:nvSpPr>
                <p:spPr>
                  <a:xfrm rot="5400000">
                    <a:off x="5307375" y="922187"/>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1" name="Oval 310"/>
                  <p:cNvSpPr/>
                  <p:nvPr/>
                </p:nvSpPr>
                <p:spPr>
                  <a:xfrm rot="5400000">
                    <a:off x="5361552" y="150192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Oval 311"/>
                  <p:cNvSpPr/>
                  <p:nvPr/>
                </p:nvSpPr>
                <p:spPr>
                  <a:xfrm rot="5400000">
                    <a:off x="5334464" y="1686868"/>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Oval 312"/>
                  <p:cNvSpPr/>
                  <p:nvPr/>
                </p:nvSpPr>
                <p:spPr>
                  <a:xfrm rot="5400000">
                    <a:off x="5314313" y="2072207"/>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4" name="Oval 313"/>
                  <p:cNvSpPr/>
                  <p:nvPr/>
                </p:nvSpPr>
                <p:spPr>
                  <a:xfrm rot="5400000">
                    <a:off x="5330233" y="225058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5" name="Oval 314"/>
                  <p:cNvSpPr/>
                  <p:nvPr/>
                </p:nvSpPr>
                <p:spPr>
                  <a:xfrm rot="5400000">
                    <a:off x="5382222" y="2624322"/>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 name="Oval 315"/>
                  <p:cNvSpPr/>
                  <p:nvPr/>
                </p:nvSpPr>
                <p:spPr>
                  <a:xfrm rot="5400000">
                    <a:off x="5355134" y="282291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 name="Oval 316"/>
                  <p:cNvSpPr/>
                  <p:nvPr/>
                </p:nvSpPr>
                <p:spPr>
                  <a:xfrm rot="5400000">
                    <a:off x="5366206" y="3380765"/>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8" name="Oval 317"/>
                  <p:cNvSpPr/>
                  <p:nvPr/>
                </p:nvSpPr>
                <p:spPr>
                  <a:xfrm rot="5400000">
                    <a:off x="5355133" y="2432297"/>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19" name="Oval 318"/>
                  <p:cNvSpPr/>
                  <p:nvPr/>
                </p:nvSpPr>
                <p:spPr>
                  <a:xfrm rot="5400000">
                    <a:off x="5409310" y="301203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Oval 319"/>
                  <p:cNvSpPr/>
                  <p:nvPr/>
                </p:nvSpPr>
                <p:spPr>
                  <a:xfrm rot="5400000">
                    <a:off x="5382222" y="3196978"/>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Oval 320"/>
                  <p:cNvSpPr/>
                  <p:nvPr/>
                </p:nvSpPr>
                <p:spPr>
                  <a:xfrm rot="5400000">
                    <a:off x="5362071" y="3568669"/>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22" name="Oval 321"/>
                  <p:cNvSpPr/>
                  <p:nvPr/>
                </p:nvSpPr>
                <p:spPr>
                  <a:xfrm rot="5400000">
                    <a:off x="5377991" y="3760694"/>
                    <a:ext cx="192025" cy="2598371"/>
                  </a:xfrm>
                  <a:prstGeom prst="ellipse">
                    <a:avLst/>
                  </a:prstGeom>
                  <a:solidFill>
                    <a:srgbClr val="FF0000">
                      <a:alpha val="42000"/>
                    </a:srgbClr>
                  </a:solid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grpSp>
              <p:nvGrpSpPr>
                <p:cNvPr id="290" name="Group 289"/>
                <p:cNvGrpSpPr/>
                <p:nvPr/>
              </p:nvGrpSpPr>
              <p:grpSpPr>
                <a:xfrm rot="16200000">
                  <a:off x="4099860" y="2186405"/>
                  <a:ext cx="3655412" cy="3030532"/>
                  <a:chOff x="4104202" y="2125360"/>
                  <a:chExt cx="2700306" cy="3030532"/>
                </a:xfrm>
                <a:solidFill>
                  <a:srgbClr val="FFFF00">
                    <a:alpha val="61000"/>
                  </a:srgbClr>
                </a:solidFill>
              </p:grpSpPr>
              <p:sp>
                <p:nvSpPr>
                  <p:cNvPr id="291" name="Oval 290"/>
                  <p:cNvSpPr/>
                  <p:nvPr/>
                </p:nvSpPr>
                <p:spPr>
                  <a:xfrm rot="5400000">
                    <a:off x="5334464" y="1114212"/>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Oval 291"/>
                  <p:cNvSpPr/>
                  <p:nvPr/>
                </p:nvSpPr>
                <p:spPr>
                  <a:xfrm rot="5400000">
                    <a:off x="5307376" y="131280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Oval 292"/>
                  <p:cNvSpPr/>
                  <p:nvPr/>
                </p:nvSpPr>
                <p:spPr>
                  <a:xfrm rot="5400000">
                    <a:off x="5318448" y="1884303"/>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94" name="Oval 293"/>
                  <p:cNvSpPr/>
                  <p:nvPr/>
                </p:nvSpPr>
                <p:spPr>
                  <a:xfrm rot="5400000">
                    <a:off x="5307375" y="922187"/>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95" name="Oval 294"/>
                  <p:cNvSpPr/>
                  <p:nvPr/>
                </p:nvSpPr>
                <p:spPr>
                  <a:xfrm rot="5400000">
                    <a:off x="5361552" y="150192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 name="Oval 295"/>
                  <p:cNvSpPr/>
                  <p:nvPr/>
                </p:nvSpPr>
                <p:spPr>
                  <a:xfrm rot="5400000">
                    <a:off x="5334464" y="1686868"/>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 name="Oval 296"/>
                  <p:cNvSpPr/>
                  <p:nvPr/>
                </p:nvSpPr>
                <p:spPr>
                  <a:xfrm rot="5400000">
                    <a:off x="5314313" y="2072207"/>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98" name="Oval 297"/>
                  <p:cNvSpPr/>
                  <p:nvPr/>
                </p:nvSpPr>
                <p:spPr>
                  <a:xfrm rot="5400000">
                    <a:off x="5330233" y="225058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99" name="Oval 298"/>
                  <p:cNvSpPr/>
                  <p:nvPr/>
                </p:nvSpPr>
                <p:spPr>
                  <a:xfrm rot="5400000">
                    <a:off x="5382222" y="2624322"/>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0" name="Oval 299"/>
                  <p:cNvSpPr/>
                  <p:nvPr/>
                </p:nvSpPr>
                <p:spPr>
                  <a:xfrm rot="5400000">
                    <a:off x="5355134" y="282291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1" name="Oval 300"/>
                  <p:cNvSpPr/>
                  <p:nvPr/>
                </p:nvSpPr>
                <p:spPr>
                  <a:xfrm rot="5400000">
                    <a:off x="5366206" y="3380765"/>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02" name="Oval 301"/>
                  <p:cNvSpPr/>
                  <p:nvPr/>
                </p:nvSpPr>
                <p:spPr>
                  <a:xfrm rot="5400000">
                    <a:off x="5355133" y="2432297"/>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03" name="Oval 302"/>
                  <p:cNvSpPr/>
                  <p:nvPr/>
                </p:nvSpPr>
                <p:spPr>
                  <a:xfrm rot="5400000">
                    <a:off x="5409310" y="301203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Oval 303"/>
                  <p:cNvSpPr/>
                  <p:nvPr/>
                </p:nvSpPr>
                <p:spPr>
                  <a:xfrm rot="5400000">
                    <a:off x="5382222" y="3196978"/>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Oval 304"/>
                  <p:cNvSpPr/>
                  <p:nvPr/>
                </p:nvSpPr>
                <p:spPr>
                  <a:xfrm rot="5400000">
                    <a:off x="5362071" y="3568669"/>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06" name="Oval 305"/>
                  <p:cNvSpPr/>
                  <p:nvPr/>
                </p:nvSpPr>
                <p:spPr>
                  <a:xfrm rot="5400000">
                    <a:off x="5377991" y="3760694"/>
                    <a:ext cx="192025" cy="2598371"/>
                  </a:xfrm>
                  <a:prstGeom prst="ellipse">
                    <a:avLst/>
                  </a:prstGeom>
                  <a:grpFill/>
                  <a:ln w="158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grpSp>
        </p:grpSp>
      </p:grpSp>
      <p:cxnSp>
        <p:nvCxnSpPr>
          <p:cNvPr id="280" name="Straight Connector 279"/>
          <p:cNvCxnSpPr/>
          <p:nvPr/>
        </p:nvCxnSpPr>
        <p:spPr>
          <a:xfrm flipH="1" flipV="1">
            <a:off x="9333143" y="4061976"/>
            <a:ext cx="249115" cy="698829"/>
          </a:xfrm>
          <a:prstGeom prst="line">
            <a:avLst/>
          </a:prstGeom>
          <a:noFill/>
          <a:ln w="12700" cap="flat" cmpd="sng" algn="ctr">
            <a:solidFill>
              <a:srgbClr val="0070C0"/>
            </a:solidFill>
            <a:prstDash val="solid"/>
            <a:tailEnd type="oval"/>
          </a:ln>
          <a:effectLst/>
        </p:spPr>
      </p:cxnSp>
      <p:pic>
        <p:nvPicPr>
          <p:cNvPr id="281" name="Picture 280"/>
          <p:cNvPicPr>
            <a:picLocks noChangeAspect="1"/>
          </p:cNvPicPr>
          <p:nvPr/>
        </p:nvPicPr>
        <p:blipFill>
          <a:blip r:embed="rId4"/>
          <a:stretch>
            <a:fillRect/>
          </a:stretch>
        </p:blipFill>
        <p:spPr>
          <a:xfrm rot="10582938">
            <a:off x="1466695" y="1429296"/>
            <a:ext cx="1369305" cy="1028657"/>
          </a:xfrm>
          <a:prstGeom prst="rect">
            <a:avLst/>
          </a:prstGeom>
        </p:spPr>
      </p:pic>
      <p:sp>
        <p:nvSpPr>
          <p:cNvPr id="263"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43064869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Generation II Design Objectives</a:t>
            </a:r>
            <a:endParaRPr lang="en-US" dirty="0"/>
          </a:p>
        </p:txBody>
      </p:sp>
      <p:sp>
        <p:nvSpPr>
          <p:cNvPr id="11" name="Text Placeholder 10"/>
          <p:cNvSpPr>
            <a:spLocks noGrp="1"/>
          </p:cNvSpPr>
          <p:nvPr>
            <p:ph type="body" idx="1"/>
          </p:nvPr>
        </p:nvSpPr>
        <p:spPr>
          <a:xfrm>
            <a:off x="805179" y="1849969"/>
            <a:ext cx="4937760" cy="4023357"/>
          </a:xfrm>
        </p:spPr>
        <p:txBody>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Implement </a:t>
            </a:r>
            <a:r>
              <a:rPr lang="en-US" sz="2400" dirty="0"/>
              <a:t>natively on the FPGA:</a:t>
            </a:r>
          </a:p>
          <a:p>
            <a:pPr lvl="1">
              <a:spcBef>
                <a:spcPts val="600"/>
              </a:spcBef>
              <a:spcAft>
                <a:spcPts val="600"/>
              </a:spcAft>
              <a:buFont typeface="Wingdings" panose="05000000000000000000" pitchFamily="2" charset="2"/>
              <a:buChar char="Ø"/>
            </a:pPr>
            <a:r>
              <a:rPr lang="en-US" sz="2000" dirty="0" smtClean="0"/>
              <a:t> Signal </a:t>
            </a:r>
            <a:r>
              <a:rPr lang="en-US" sz="2000" dirty="0"/>
              <a:t>Processing</a:t>
            </a:r>
          </a:p>
          <a:p>
            <a:pPr lvl="1">
              <a:spcBef>
                <a:spcPts val="600"/>
              </a:spcBef>
              <a:spcAft>
                <a:spcPts val="600"/>
              </a:spcAft>
              <a:buFont typeface="Wingdings" panose="05000000000000000000" pitchFamily="2" charset="2"/>
              <a:buChar char="Ø"/>
            </a:pPr>
            <a:r>
              <a:rPr lang="en-US" sz="2000" dirty="0" smtClean="0"/>
              <a:t> System </a:t>
            </a:r>
            <a:r>
              <a:rPr lang="en-US" sz="2000" dirty="0"/>
              <a:t>Control &amp; Synchronization </a:t>
            </a:r>
          </a:p>
          <a:p>
            <a:pPr lvl="1">
              <a:spcBef>
                <a:spcPts val="600"/>
              </a:spcBef>
              <a:spcAft>
                <a:spcPts val="600"/>
              </a:spcAft>
              <a:buFont typeface="Wingdings" panose="05000000000000000000" pitchFamily="2" charset="2"/>
              <a:buChar char="Ø"/>
            </a:pPr>
            <a:r>
              <a:rPr lang="en-US" sz="2000" dirty="0" smtClean="0"/>
              <a:t> High-fidelity </a:t>
            </a:r>
            <a:r>
              <a:rPr lang="en-US" sz="2000" dirty="0"/>
              <a:t>Pulsing of the Downrange Scene</a:t>
            </a:r>
          </a:p>
          <a:p>
            <a:pPr lvl="1">
              <a:spcBef>
                <a:spcPts val="600"/>
              </a:spcBef>
              <a:spcAft>
                <a:spcPts val="600"/>
              </a:spcAft>
              <a:buFont typeface="Wingdings" panose="05000000000000000000" pitchFamily="2" charset="2"/>
              <a:buChar char="Ø"/>
            </a:pPr>
            <a:r>
              <a:rPr lang="en-US" sz="2000" dirty="0" smtClean="0"/>
              <a:t> Dedicated </a:t>
            </a:r>
            <a:r>
              <a:rPr lang="en-US" sz="2000" dirty="0"/>
              <a:t>VGA display</a:t>
            </a:r>
          </a:p>
          <a:p>
            <a:pPr>
              <a:buFont typeface="Wingdings" panose="05000000000000000000" pitchFamily="2" charset="2"/>
              <a:buChar char="Ø"/>
            </a:pPr>
            <a:endParaRPr lang="en-US" dirty="0"/>
          </a:p>
        </p:txBody>
      </p:sp>
      <p:sp>
        <p:nvSpPr>
          <p:cNvPr id="12" name="Text Placeholder 11"/>
          <p:cNvSpPr>
            <a:spLocks noGrp="1"/>
          </p:cNvSpPr>
          <p:nvPr>
            <p:ph type="body" idx="2"/>
          </p:nvPr>
        </p:nvSpPr>
        <p:spPr>
          <a:xfrm>
            <a:off x="6217918" y="1845733"/>
            <a:ext cx="5656582" cy="4023360"/>
          </a:xfrm>
        </p:spPr>
        <p:txBody>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Implement </a:t>
            </a:r>
            <a:r>
              <a:rPr lang="en-US" sz="2400" dirty="0"/>
              <a:t>signal processing in </a:t>
            </a:r>
            <a:r>
              <a:rPr lang="en-US" sz="2400" dirty="0" err="1" smtClean="0"/>
              <a:t>Matlab</a:t>
            </a:r>
            <a:endParaRPr lang="en-US" sz="2400" dirty="0" smtClean="0"/>
          </a:p>
          <a:p>
            <a:pPr>
              <a:buFont typeface="Wingdings" panose="05000000000000000000" pitchFamily="2" charset="2"/>
              <a:buChar char="Ø"/>
            </a:pPr>
            <a:r>
              <a:rPr lang="en-US" sz="2400" dirty="0" smtClean="0"/>
              <a:t>Implement calibration logic</a:t>
            </a:r>
            <a:endParaRPr lang="en-US" sz="2400" dirty="0"/>
          </a:p>
          <a:p>
            <a:pPr>
              <a:buFont typeface="Wingdings" panose="05000000000000000000" pitchFamily="2" charset="2"/>
              <a:buChar char="Ø"/>
            </a:pPr>
            <a:r>
              <a:rPr lang="en-US" sz="2400" dirty="0"/>
              <a:t>Demonstrate full-scale RF functionality with FPGA </a:t>
            </a:r>
            <a:r>
              <a:rPr lang="en-US" sz="2400" dirty="0" smtClean="0"/>
              <a:t>control</a:t>
            </a:r>
          </a:p>
          <a:p>
            <a:pPr>
              <a:buFont typeface="Wingdings" panose="05000000000000000000" pitchFamily="2" charset="2"/>
              <a:buChar char="Ø"/>
            </a:pPr>
            <a:r>
              <a:rPr lang="en-US" sz="2400" dirty="0" smtClean="0"/>
              <a:t>Re-design </a:t>
            </a:r>
            <a:r>
              <a:rPr lang="en-US" sz="2400" dirty="0"/>
              <a:t>mechanical structure into a serviceable, user-friendly product</a:t>
            </a:r>
          </a:p>
          <a:p>
            <a:pPr>
              <a:buFont typeface="Wingdings" panose="05000000000000000000" pitchFamily="2" charset="2"/>
              <a:buChar char="Ø"/>
            </a:pPr>
            <a:endParaRPr lang="en-US" dirty="0"/>
          </a:p>
        </p:txBody>
      </p:sp>
      <p:sp>
        <p:nvSpPr>
          <p:cNvPr id="2" name="Footer Placeholder 1"/>
          <p:cNvSpPr>
            <a:spLocks noGrp="1"/>
          </p:cNvSpPr>
          <p:nvPr>
            <p:ph type="ftr" idx="11"/>
          </p:nvPr>
        </p:nvSpPr>
        <p:spPr/>
        <p:txBody>
          <a:bodyPr/>
          <a:lstStyle/>
          <a:p>
            <a:r>
              <a:rPr lang="en-US" smtClean="0"/>
              <a:t>SAR Imager Team</a:t>
            </a:r>
            <a:endParaRPr lang="en-US"/>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16</a:t>
            </a:fld>
            <a:endParaRPr lang="en-US" sz="1050" b="0" i="0" u="none" strike="noStrike" cap="none" baseline="0" dirty="0">
              <a:solidFill>
                <a:srgbClr val="FFFFFF"/>
              </a:solidFill>
              <a:latin typeface="Calibri"/>
              <a:ea typeface="Calibri"/>
              <a:cs typeface="Calibri"/>
              <a:sym typeface="Calibri"/>
              <a:rtl val="0"/>
            </a:endParaRPr>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289936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smtClean="0"/>
              <a:t>SAR Imager Team</a:t>
            </a:r>
            <a:endParaRPr lang="en-US"/>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17</a:t>
            </a:fld>
            <a:endParaRPr lang="en-US" sz="1050" b="0" i="0" u="none" strike="noStrike" cap="none" baseline="0">
              <a:solidFill>
                <a:srgbClr val="FFFFFF"/>
              </a:solidFill>
              <a:latin typeface="Calibri"/>
              <a:ea typeface="Calibri"/>
              <a:cs typeface="Calibri"/>
              <a:sym typeface="Calibri"/>
              <a:rtl val="0"/>
            </a:endParaRPr>
          </a:p>
        </p:txBody>
      </p:sp>
      <p:pic>
        <p:nvPicPr>
          <p:cNvPr id="8" name="Picture 7"/>
          <p:cNvPicPr>
            <a:picLocks noChangeAspect="1"/>
          </p:cNvPicPr>
          <p:nvPr/>
        </p:nvPicPr>
        <p:blipFill>
          <a:blip r:embed="rId2"/>
          <a:stretch>
            <a:fillRect/>
          </a:stretch>
        </p:blipFill>
        <p:spPr>
          <a:xfrm>
            <a:off x="769476" y="1344187"/>
            <a:ext cx="10656219" cy="647700"/>
          </a:xfrm>
          <a:prstGeom prst="rect">
            <a:avLst/>
          </a:prstGeom>
        </p:spPr>
      </p:pic>
      <p:pic>
        <p:nvPicPr>
          <p:cNvPr id="9" name="Picture 8"/>
          <p:cNvPicPr>
            <a:picLocks noChangeAspect="1"/>
          </p:cNvPicPr>
          <p:nvPr/>
        </p:nvPicPr>
        <p:blipFill>
          <a:blip r:embed="rId3"/>
          <a:stretch>
            <a:fillRect/>
          </a:stretch>
        </p:blipFill>
        <p:spPr>
          <a:xfrm>
            <a:off x="1761399" y="279403"/>
            <a:ext cx="8672371" cy="5822951"/>
          </a:xfrm>
          <a:prstGeom prst="rect">
            <a:avLst/>
          </a:prstGeom>
        </p:spPr>
      </p:pic>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28392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b="0" i="0" u="none" strike="noStrike" cap="none" dirty="0" smtClean="0"/>
              <a:t>Signal Processing</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r>
              <a:rPr lang="en-US" dirty="0"/>
              <a:t>Jordan Bolduc</a:t>
            </a:r>
          </a:p>
        </p:txBody>
      </p:sp>
    </p:spTree>
    <p:extLst>
      <p:ext uri="{BB962C8B-B14F-4D97-AF65-F5344CB8AC3E}">
        <p14:creationId xmlns:p14="http://schemas.microsoft.com/office/powerpoint/2010/main" val="227294416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Signal Processing Approach</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smtClean="0"/>
              <a:t>Reflected signal comes in as two separate components</a:t>
            </a:r>
          </a:p>
          <a:p>
            <a:pPr>
              <a:buFont typeface="Wingdings" panose="05000000000000000000" pitchFamily="2" charset="2"/>
              <a:buChar char="Ø"/>
            </a:pPr>
            <a:r>
              <a:rPr lang="en-US" dirty="0" smtClean="0"/>
              <a:t>Amplitude and angle of arrival information is necessary for energy at the scene</a:t>
            </a:r>
          </a:p>
          <a:p>
            <a:pPr>
              <a:buFont typeface="Wingdings" panose="05000000000000000000" pitchFamily="2" charset="2"/>
              <a:buChar char="Ø"/>
            </a:pPr>
            <a:r>
              <a:rPr lang="en-US" dirty="0" smtClean="0"/>
              <a:t>A Discrete Fourier Transform (DFT) is necessary </a:t>
            </a:r>
            <a:endParaRPr lang="en-US" dirty="0"/>
          </a:p>
        </p:txBody>
      </p:sp>
      <p:pic>
        <p:nvPicPr>
          <p:cNvPr id="6" name="Picture 5"/>
          <p:cNvPicPr>
            <a:picLocks noChangeAspect="1"/>
          </p:cNvPicPr>
          <p:nvPr/>
        </p:nvPicPr>
        <p:blipFill>
          <a:blip r:embed="rId2"/>
          <a:stretch>
            <a:fillRect/>
          </a:stretch>
        </p:blipFill>
        <p:spPr>
          <a:xfrm>
            <a:off x="2305831" y="3765573"/>
            <a:ext cx="6968725" cy="1447871"/>
          </a:xfrm>
          <a:prstGeom prst="rect">
            <a:avLst/>
          </a:prstGeom>
        </p:spPr>
      </p:pic>
      <p:sp>
        <p:nvSpPr>
          <p:cNvPr id="2" name="Footer Placeholder 1"/>
          <p:cNvSpPr>
            <a:spLocks noGrp="1"/>
          </p:cNvSpPr>
          <p:nvPr>
            <p:ph type="ftr" sz="quarter" idx="11"/>
          </p:nvPr>
        </p:nvSpPr>
        <p:spPr/>
        <p:txBody>
          <a:bodyPr/>
          <a:lstStyle/>
          <a:p>
            <a:r>
              <a:rPr lang="en-US" smtClean="0"/>
              <a:t>SAR Imager Team</a:t>
            </a:r>
            <a:endParaRPr lang="en-US"/>
          </a:p>
        </p:txBody>
      </p:sp>
      <p:sp>
        <p:nvSpPr>
          <p:cNvPr id="3" name="Slide Number Placeholder 2"/>
          <p:cNvSpPr>
            <a:spLocks noGrp="1"/>
          </p:cNvSpPr>
          <p:nvPr>
            <p:ph type="sldNum" sz="quarter" idx="12"/>
          </p:nvPr>
        </p:nvSpPr>
        <p:spPr/>
        <p:txBody>
          <a:bodyPr/>
          <a:lstStyle/>
          <a:p>
            <a:fld id="{703D5B72-A720-44FC-8017-B2C9BDBBADC0}" type="slidenum">
              <a:rPr lang="en-US" smtClean="0"/>
              <a:t>19</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JORDAN BOLDUC</a:t>
            </a:r>
            <a:endParaRPr lang="en-US" dirty="0"/>
          </a:p>
        </p:txBody>
      </p:sp>
    </p:spTree>
    <p:extLst>
      <p:ext uri="{BB962C8B-B14F-4D97-AF65-F5344CB8AC3E}">
        <p14:creationId xmlns:p14="http://schemas.microsoft.com/office/powerpoint/2010/main" val="285619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173392"/>
            <a:ext cx="10058400" cy="1450757"/>
          </a:xfrm>
        </p:spPr>
        <p:txBody>
          <a:bodyPr/>
          <a:lstStyle/>
          <a:p>
            <a:r>
              <a:rPr lang="en-US" dirty="0" smtClean="0"/>
              <a:t>Team Members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556570"/>
              </p:ext>
            </p:extLst>
          </p:nvPr>
        </p:nvGraphicFramePr>
        <p:xfrm>
          <a:off x="820139" y="1846263"/>
          <a:ext cx="10612047" cy="3708400"/>
        </p:xfrm>
        <a:graphic>
          <a:graphicData uri="http://schemas.openxmlformats.org/drawingml/2006/table">
            <a:tbl>
              <a:tblPr firstRow="1" bandRow="1">
                <a:tableStyleId>{5C22544A-7EE6-4342-B048-85BDC9FD1C3A}</a:tableStyleId>
              </a:tblPr>
              <a:tblGrid>
                <a:gridCol w="2514600"/>
                <a:gridCol w="4591911"/>
                <a:gridCol w="2269236"/>
                <a:gridCol w="1236300"/>
              </a:tblGrid>
              <a:tr h="370840">
                <a:tc>
                  <a:txBody>
                    <a:bodyPr/>
                    <a:lstStyle/>
                    <a:p>
                      <a:r>
                        <a:rPr lang="en-US" dirty="0" smtClean="0"/>
                        <a:t>Engineer</a:t>
                      </a:r>
                      <a:endParaRPr lang="en-US" dirty="0"/>
                    </a:p>
                  </a:txBody>
                  <a:tcPr/>
                </a:tc>
                <a:tc>
                  <a:txBody>
                    <a:bodyPr/>
                    <a:lstStyle/>
                    <a:p>
                      <a:r>
                        <a:rPr lang="en-US" dirty="0" smtClean="0"/>
                        <a:t>Role(s)</a:t>
                      </a:r>
                      <a:endParaRPr lang="en-US" dirty="0"/>
                    </a:p>
                  </a:txBody>
                  <a:tcPr/>
                </a:tc>
                <a:tc>
                  <a:txBody>
                    <a:bodyPr/>
                    <a:lstStyle/>
                    <a:p>
                      <a:r>
                        <a:rPr lang="en-US" dirty="0" smtClean="0"/>
                        <a:t>Major</a:t>
                      </a:r>
                      <a:endParaRPr lang="en-US" dirty="0"/>
                    </a:p>
                  </a:txBody>
                  <a:tcPr/>
                </a:tc>
                <a:tc>
                  <a:txBody>
                    <a:bodyPr/>
                    <a:lstStyle/>
                    <a:p>
                      <a:r>
                        <a:rPr lang="en-US" dirty="0" smtClean="0"/>
                        <a:t>School</a:t>
                      </a:r>
                      <a:endParaRPr lang="en-US" dirty="0"/>
                    </a:p>
                  </a:txBody>
                  <a:tcPr/>
                </a:tc>
              </a:tr>
              <a:tr h="370840">
                <a:tc>
                  <a:txBody>
                    <a:bodyPr/>
                    <a:lstStyle/>
                    <a:p>
                      <a:r>
                        <a:rPr lang="en-US" dirty="0" smtClean="0"/>
                        <a:t>Luke</a:t>
                      </a:r>
                      <a:r>
                        <a:rPr lang="en-US" baseline="0" dirty="0" smtClean="0"/>
                        <a:t> Baldwin</a:t>
                      </a:r>
                      <a:endParaRPr lang="en-US" dirty="0"/>
                    </a:p>
                  </a:txBody>
                  <a:tcPr/>
                </a:tc>
                <a:tc>
                  <a:txBody>
                    <a:bodyPr/>
                    <a:lstStyle/>
                    <a:p>
                      <a:r>
                        <a:rPr lang="en-US" dirty="0" smtClean="0"/>
                        <a:t>Main</a:t>
                      </a:r>
                      <a:r>
                        <a:rPr lang="en-US" baseline="0" dirty="0" smtClean="0"/>
                        <a:t> </a:t>
                      </a:r>
                      <a:r>
                        <a:rPr lang="en-US" dirty="0" smtClean="0"/>
                        <a:t>Structure</a:t>
                      </a:r>
                      <a:endParaRPr lang="en-US" dirty="0"/>
                    </a:p>
                  </a:txBody>
                  <a:tcPr/>
                </a:tc>
                <a:tc>
                  <a:txBody>
                    <a:bodyPr/>
                    <a:lstStyle/>
                    <a:p>
                      <a:r>
                        <a:rPr lang="en-US" dirty="0" smtClean="0"/>
                        <a:t>Mechanical</a:t>
                      </a:r>
                      <a:endParaRPr lang="en-US" dirty="0"/>
                    </a:p>
                  </a:txBody>
                  <a:tcPr/>
                </a:tc>
                <a:tc>
                  <a:txBody>
                    <a:bodyPr/>
                    <a:lstStyle/>
                    <a:p>
                      <a:r>
                        <a:rPr lang="en-US" dirty="0" smtClean="0"/>
                        <a:t>FSU</a:t>
                      </a:r>
                      <a:endParaRPr lang="en-US" dirty="0"/>
                    </a:p>
                  </a:txBody>
                  <a:tcPr/>
                </a:tc>
              </a:tr>
              <a:tr h="370840">
                <a:tc>
                  <a:txBody>
                    <a:bodyPr/>
                    <a:lstStyle/>
                    <a:p>
                      <a:r>
                        <a:rPr lang="en-US" dirty="0" smtClean="0"/>
                        <a:t>Olivier </a:t>
                      </a:r>
                      <a:r>
                        <a:rPr lang="en-US" dirty="0" err="1" smtClean="0"/>
                        <a:t>Barbier</a:t>
                      </a:r>
                      <a:endParaRPr lang="en-US" dirty="0"/>
                    </a:p>
                  </a:txBody>
                  <a:tcPr/>
                </a:tc>
                <a:tc>
                  <a:txBody>
                    <a:bodyPr/>
                    <a:lstStyle/>
                    <a:p>
                      <a:r>
                        <a:rPr lang="en-US" dirty="0" smtClean="0"/>
                        <a:t>Data Processing</a:t>
                      </a:r>
                      <a:r>
                        <a:rPr lang="en-US" baseline="0" dirty="0" smtClean="0"/>
                        <a:t> &amp; Image Formation</a:t>
                      </a:r>
                      <a:endParaRPr lang="en-US" dirty="0"/>
                    </a:p>
                  </a:txBody>
                  <a:tcPr/>
                </a:tc>
                <a:tc>
                  <a:txBody>
                    <a:bodyPr/>
                    <a:lstStyle/>
                    <a:p>
                      <a:r>
                        <a:rPr lang="en-US" dirty="0" smtClean="0"/>
                        <a:t>Electrical &amp; Computer</a:t>
                      </a:r>
                      <a:endParaRPr lang="en-US" dirty="0"/>
                    </a:p>
                  </a:txBody>
                  <a:tcPr/>
                </a:tc>
                <a:tc>
                  <a:txBody>
                    <a:bodyPr/>
                    <a:lstStyle/>
                    <a:p>
                      <a:r>
                        <a:rPr lang="en-US" dirty="0" smtClean="0"/>
                        <a:t>FAMU</a:t>
                      </a:r>
                      <a:endParaRPr lang="en-US" dirty="0"/>
                    </a:p>
                  </a:txBody>
                  <a:tcPr/>
                </a:tc>
              </a:tr>
              <a:tr h="370840">
                <a:tc>
                  <a:txBody>
                    <a:bodyPr/>
                    <a:lstStyle/>
                    <a:p>
                      <a:r>
                        <a:rPr lang="en-US" dirty="0" smtClean="0"/>
                        <a:t>Jordan Bolduc</a:t>
                      </a:r>
                      <a:endParaRPr lang="en-US" dirty="0"/>
                    </a:p>
                  </a:txBody>
                  <a:tcPr/>
                </a:tc>
                <a:tc>
                  <a:txBody>
                    <a:bodyPr/>
                    <a:lstStyle/>
                    <a:p>
                      <a:r>
                        <a:rPr lang="en-US" dirty="0" smtClean="0"/>
                        <a:t>Signal Processing</a:t>
                      </a:r>
                      <a:endParaRPr lang="en-US" dirty="0"/>
                    </a:p>
                  </a:txBody>
                  <a:tcPr/>
                </a:tc>
                <a:tc>
                  <a:txBody>
                    <a:bodyPr/>
                    <a:lstStyle/>
                    <a:p>
                      <a:r>
                        <a:rPr lang="en-US" dirty="0" smtClean="0"/>
                        <a:t>Electrical</a:t>
                      </a:r>
                      <a:endParaRPr lang="en-US" dirty="0"/>
                    </a:p>
                  </a:txBody>
                  <a:tcPr/>
                </a:tc>
                <a:tc>
                  <a:txBody>
                    <a:bodyPr/>
                    <a:lstStyle/>
                    <a:p>
                      <a:r>
                        <a:rPr lang="en-US" dirty="0" smtClean="0"/>
                        <a:t>FSU</a:t>
                      </a:r>
                      <a:endParaRPr lang="en-US" dirty="0"/>
                    </a:p>
                  </a:txBody>
                  <a:tcPr/>
                </a:tc>
              </a:tr>
              <a:tr h="370840">
                <a:tc>
                  <a:txBody>
                    <a:bodyPr/>
                    <a:lstStyle/>
                    <a:p>
                      <a:r>
                        <a:rPr lang="en-US" dirty="0" smtClean="0"/>
                        <a:t>Josh Dennis</a:t>
                      </a:r>
                    </a:p>
                  </a:txBody>
                  <a:tcPr/>
                </a:tc>
                <a:tc>
                  <a:txBody>
                    <a:bodyPr/>
                    <a:lstStyle/>
                    <a:p>
                      <a:r>
                        <a:rPr lang="en-US" dirty="0" smtClean="0"/>
                        <a:t>ME Project Manager &amp; Procurement</a:t>
                      </a:r>
                      <a:endParaRPr lang="en-US" dirty="0"/>
                    </a:p>
                  </a:txBody>
                  <a:tcPr/>
                </a:tc>
                <a:tc>
                  <a:txBody>
                    <a:bodyPr/>
                    <a:lstStyle/>
                    <a:p>
                      <a:r>
                        <a:rPr lang="en-US" dirty="0" smtClean="0"/>
                        <a:t>Mechanical</a:t>
                      </a:r>
                      <a:endParaRPr lang="en-US" dirty="0"/>
                    </a:p>
                  </a:txBody>
                  <a:tcPr/>
                </a:tc>
                <a:tc>
                  <a:txBody>
                    <a:bodyPr/>
                    <a:lstStyle/>
                    <a:p>
                      <a:r>
                        <a:rPr lang="en-US" dirty="0" smtClean="0"/>
                        <a:t>FSU</a:t>
                      </a:r>
                      <a:endParaRPr lang="en-US" dirty="0"/>
                    </a:p>
                  </a:txBody>
                  <a:tcPr/>
                </a:tc>
              </a:tr>
              <a:tr h="370840">
                <a:tc>
                  <a:txBody>
                    <a:bodyPr/>
                    <a:lstStyle/>
                    <a:p>
                      <a:r>
                        <a:rPr lang="en-US" dirty="0" smtClean="0"/>
                        <a:t>Scott </a:t>
                      </a:r>
                      <a:r>
                        <a:rPr lang="en-US" dirty="0" err="1" smtClean="0"/>
                        <a:t>Nicewonger</a:t>
                      </a:r>
                      <a:endParaRPr lang="en-US" dirty="0"/>
                    </a:p>
                  </a:txBody>
                  <a:tcPr/>
                </a:tc>
                <a:tc>
                  <a:txBody>
                    <a:bodyPr/>
                    <a:lstStyle/>
                    <a:p>
                      <a:r>
                        <a:rPr lang="en-US" dirty="0" smtClean="0"/>
                        <a:t>EE Project Manager &amp; RF</a:t>
                      </a:r>
                      <a:endParaRPr lang="en-US" dirty="0"/>
                    </a:p>
                  </a:txBody>
                  <a:tcPr/>
                </a:tc>
                <a:tc>
                  <a:txBody>
                    <a:bodyPr/>
                    <a:lstStyle/>
                    <a:p>
                      <a:r>
                        <a:rPr lang="en-US" dirty="0" smtClean="0"/>
                        <a:t>Electrical</a:t>
                      </a:r>
                      <a:endParaRPr lang="en-US" dirty="0"/>
                    </a:p>
                  </a:txBody>
                  <a:tcPr/>
                </a:tc>
                <a:tc>
                  <a:txBody>
                    <a:bodyPr/>
                    <a:lstStyle/>
                    <a:p>
                      <a:r>
                        <a:rPr lang="en-US" dirty="0" smtClean="0"/>
                        <a:t>FSU</a:t>
                      </a:r>
                      <a:endParaRPr lang="en-US" dirty="0"/>
                    </a:p>
                  </a:txBody>
                  <a:tcPr/>
                </a:tc>
              </a:tr>
              <a:tr h="370840">
                <a:tc>
                  <a:txBody>
                    <a:bodyPr/>
                    <a:lstStyle/>
                    <a:p>
                      <a:r>
                        <a:rPr lang="en-US" dirty="0" smtClean="0"/>
                        <a:t>Kaylen Nollie</a:t>
                      </a:r>
                      <a:endParaRPr lang="en-US" dirty="0"/>
                    </a:p>
                  </a:txBody>
                  <a:tcPr/>
                </a:tc>
                <a:tc>
                  <a:txBody>
                    <a:bodyPr/>
                    <a:lstStyle/>
                    <a:p>
                      <a:r>
                        <a:rPr lang="en-US" dirty="0" smtClean="0"/>
                        <a:t>Secretary, Risk Management</a:t>
                      </a:r>
                      <a:endParaRPr lang="en-US" dirty="0"/>
                    </a:p>
                  </a:txBody>
                  <a:tcPr/>
                </a:tc>
                <a:tc>
                  <a:txBody>
                    <a:bodyPr/>
                    <a:lstStyle/>
                    <a:p>
                      <a:r>
                        <a:rPr lang="en-US" dirty="0" smtClean="0"/>
                        <a:t>Mechanical</a:t>
                      </a:r>
                      <a:endParaRPr lang="en-US" dirty="0"/>
                    </a:p>
                  </a:txBody>
                  <a:tcPr/>
                </a:tc>
                <a:tc>
                  <a:txBody>
                    <a:bodyPr/>
                    <a:lstStyle/>
                    <a:p>
                      <a:r>
                        <a:rPr lang="en-US" dirty="0" smtClean="0"/>
                        <a:t>FAMU</a:t>
                      </a:r>
                      <a:endParaRPr lang="en-US" dirty="0"/>
                    </a:p>
                  </a:txBody>
                  <a:tcPr/>
                </a:tc>
              </a:tr>
              <a:tr h="370840">
                <a:tc>
                  <a:txBody>
                    <a:bodyPr/>
                    <a:lstStyle/>
                    <a:p>
                      <a:r>
                        <a:rPr lang="en-US" dirty="0" smtClean="0"/>
                        <a:t>Desmond </a:t>
                      </a:r>
                      <a:r>
                        <a:rPr lang="en-US" dirty="0" err="1" smtClean="0"/>
                        <a:t>Pressey</a:t>
                      </a:r>
                      <a:endParaRPr lang="en-US" dirty="0"/>
                    </a:p>
                  </a:txBody>
                  <a:tcPr/>
                </a:tc>
                <a:tc>
                  <a:txBody>
                    <a:bodyPr/>
                    <a:lstStyle/>
                    <a:p>
                      <a:r>
                        <a:rPr lang="en-US" dirty="0" smtClean="0"/>
                        <a:t>Antenna</a:t>
                      </a:r>
                      <a:r>
                        <a:rPr lang="en-US" baseline="0" dirty="0" smtClean="0"/>
                        <a:t> Hardware &amp; Webmaster</a:t>
                      </a:r>
                      <a:endParaRPr lang="en-US" dirty="0"/>
                    </a:p>
                  </a:txBody>
                  <a:tcPr/>
                </a:tc>
                <a:tc>
                  <a:txBody>
                    <a:bodyPr/>
                    <a:lstStyle/>
                    <a:p>
                      <a:r>
                        <a:rPr lang="en-US" dirty="0" smtClean="0"/>
                        <a:t>Mechanical</a:t>
                      </a:r>
                      <a:endParaRPr lang="en-US" dirty="0"/>
                    </a:p>
                  </a:txBody>
                  <a:tcPr/>
                </a:tc>
                <a:tc>
                  <a:txBody>
                    <a:bodyPr/>
                    <a:lstStyle/>
                    <a:p>
                      <a:r>
                        <a:rPr lang="en-US" dirty="0" smtClean="0"/>
                        <a:t>FAMU</a:t>
                      </a:r>
                      <a:endParaRPr lang="en-US" dirty="0"/>
                    </a:p>
                  </a:txBody>
                  <a:tcPr/>
                </a:tc>
              </a:tr>
              <a:tr h="370840">
                <a:tc>
                  <a:txBody>
                    <a:bodyPr/>
                    <a:lstStyle/>
                    <a:p>
                      <a:r>
                        <a:rPr lang="en-US" dirty="0" smtClean="0"/>
                        <a:t>Julian Rodriquez</a:t>
                      </a:r>
                      <a:endParaRPr lang="en-US" dirty="0"/>
                    </a:p>
                  </a:txBody>
                  <a:tcPr/>
                </a:tc>
                <a:tc>
                  <a:txBody>
                    <a:bodyPr/>
                    <a:lstStyle/>
                    <a:p>
                      <a:r>
                        <a:rPr lang="en-US" dirty="0" smtClean="0"/>
                        <a:t>Component Housing</a:t>
                      </a:r>
                      <a:endParaRPr lang="en-US" dirty="0"/>
                    </a:p>
                  </a:txBody>
                  <a:tcPr/>
                </a:tc>
                <a:tc>
                  <a:txBody>
                    <a:bodyPr/>
                    <a:lstStyle/>
                    <a:p>
                      <a:r>
                        <a:rPr lang="en-US" dirty="0" smtClean="0"/>
                        <a:t>Mechanical</a:t>
                      </a:r>
                      <a:endParaRPr lang="en-US" dirty="0"/>
                    </a:p>
                  </a:txBody>
                  <a:tcPr/>
                </a:tc>
                <a:tc>
                  <a:txBody>
                    <a:bodyPr/>
                    <a:lstStyle/>
                    <a:p>
                      <a:r>
                        <a:rPr lang="en-US" dirty="0" smtClean="0"/>
                        <a:t>FSU</a:t>
                      </a:r>
                      <a:endParaRPr lang="en-US" dirty="0"/>
                    </a:p>
                  </a:txBody>
                  <a:tcPr/>
                </a:tc>
              </a:tr>
              <a:tr h="370840">
                <a:tc>
                  <a:txBody>
                    <a:bodyPr/>
                    <a:lstStyle/>
                    <a:p>
                      <a:r>
                        <a:rPr lang="en-US" dirty="0" smtClean="0"/>
                        <a:t>Kegan Stack</a:t>
                      </a:r>
                      <a:endParaRPr lang="en-US" dirty="0"/>
                    </a:p>
                  </a:txBody>
                  <a:tcPr/>
                </a:tc>
                <a:tc>
                  <a:txBody>
                    <a:bodyPr/>
                    <a:lstStyle/>
                    <a:p>
                      <a:r>
                        <a:rPr lang="en-US" dirty="0" smtClean="0"/>
                        <a:t>Calibration &amp; Alignment</a:t>
                      </a:r>
                      <a:endParaRPr lang="en-US" dirty="0"/>
                    </a:p>
                  </a:txBody>
                  <a:tcPr/>
                </a:tc>
                <a:tc>
                  <a:txBody>
                    <a:bodyPr/>
                    <a:lstStyle/>
                    <a:p>
                      <a:r>
                        <a:rPr lang="en-US" dirty="0" smtClean="0"/>
                        <a:t>Mechanical</a:t>
                      </a:r>
                      <a:endParaRPr lang="en-US" dirty="0"/>
                    </a:p>
                  </a:txBody>
                  <a:tcPr/>
                </a:tc>
                <a:tc>
                  <a:txBody>
                    <a:bodyPr/>
                    <a:lstStyle/>
                    <a:p>
                      <a:r>
                        <a:rPr lang="en-US" dirty="0" smtClean="0"/>
                        <a:t>FSU</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dirty="0" smtClean="0"/>
              <a:t>SAR Imager Team</a:t>
            </a:r>
            <a:endParaRPr lang="en-US" dirty="0"/>
          </a:p>
        </p:txBody>
      </p:sp>
      <p:sp>
        <p:nvSpPr>
          <p:cNvPr id="5" name="Slide Number Placeholder 4"/>
          <p:cNvSpPr>
            <a:spLocks noGrp="1"/>
          </p:cNvSpPr>
          <p:nvPr>
            <p:ph type="sldNum" sz="quarter" idx="12"/>
          </p:nvPr>
        </p:nvSpPr>
        <p:spPr/>
        <p:txBody>
          <a:bodyPr/>
          <a:lstStyle/>
          <a:p>
            <a:fld id="{703D5B72-A720-44FC-8017-B2C9BDBBADC0}" type="slidenum">
              <a:rPr lang="en-US" smtClean="0"/>
              <a:t>2</a:t>
            </a:fld>
            <a:endParaRPr lang="en-US"/>
          </a:p>
        </p:txBody>
      </p:sp>
    </p:spTree>
    <p:extLst>
      <p:ext uri="{BB962C8B-B14F-4D97-AF65-F5344CB8AC3E}">
        <p14:creationId xmlns:p14="http://schemas.microsoft.com/office/powerpoint/2010/main" val="3059546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Signal Processing</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 </a:t>
            </a:r>
            <a:r>
              <a:rPr lang="en-US" dirty="0" smtClean="0"/>
              <a:t>End goal for product is for Signal Processing on the FPGA</a:t>
            </a:r>
          </a:p>
          <a:p>
            <a:pPr>
              <a:buFont typeface="Wingdings" panose="05000000000000000000" pitchFamily="2" charset="2"/>
              <a:buChar char="Ø"/>
            </a:pPr>
            <a:r>
              <a:rPr lang="en-US" dirty="0"/>
              <a:t> </a:t>
            </a:r>
            <a:r>
              <a:rPr lang="en-US" dirty="0" smtClean="0"/>
              <a:t>Was working towards implementing a Fast Fourier Transform (FFT) algorithm</a:t>
            </a:r>
            <a:endParaRPr lang="en-US" dirty="0"/>
          </a:p>
          <a:p>
            <a:pPr>
              <a:buFont typeface="Wingdings" panose="05000000000000000000" pitchFamily="2" charset="2"/>
              <a:buChar char="Ø"/>
            </a:pPr>
            <a:r>
              <a:rPr lang="en-US" dirty="0"/>
              <a:t> </a:t>
            </a:r>
            <a:r>
              <a:rPr lang="en-US" dirty="0" smtClean="0"/>
              <a:t>Decided to move to work towards an initial MATLAB solution</a:t>
            </a:r>
          </a:p>
          <a:p>
            <a:pPr lvl="1">
              <a:buFont typeface="Wingdings" panose="05000000000000000000" pitchFamily="2" charset="2"/>
              <a:buChar char="Ø"/>
            </a:pPr>
            <a:r>
              <a:rPr lang="en-US" dirty="0" smtClean="0"/>
              <a:t>Ease of coding</a:t>
            </a:r>
          </a:p>
          <a:p>
            <a:pPr lvl="1">
              <a:buFont typeface="Wingdings" panose="05000000000000000000" pitchFamily="2" charset="2"/>
              <a:buChar char="Ø"/>
            </a:pPr>
            <a:r>
              <a:rPr lang="en-US" dirty="0"/>
              <a:t>Testing and debugging </a:t>
            </a:r>
            <a:endParaRPr lang="en-US" dirty="0" smtClean="0"/>
          </a:p>
          <a:p>
            <a:pPr lvl="1">
              <a:buFont typeface="Wingdings" panose="05000000000000000000" pitchFamily="2" charset="2"/>
              <a:buChar char="Ø"/>
            </a:pPr>
            <a:r>
              <a:rPr lang="en-US" dirty="0" smtClean="0"/>
              <a:t>Data Manipulation</a:t>
            </a:r>
          </a:p>
          <a:p>
            <a:pPr lvl="1">
              <a:buFont typeface="Wingdings" panose="05000000000000000000" pitchFamily="2" charset="2"/>
              <a:buChar char="Ø"/>
            </a:pPr>
            <a:r>
              <a:rPr lang="en-US" dirty="0" smtClean="0"/>
              <a:t>Calibration methods</a:t>
            </a:r>
          </a:p>
          <a:p>
            <a:pPr lvl="1">
              <a:buFont typeface="Wingdings" panose="05000000000000000000" pitchFamily="2" charset="2"/>
              <a:buChar char="Ø"/>
            </a:pPr>
            <a:r>
              <a:rPr lang="en-US" dirty="0" smtClean="0"/>
              <a:t>Similar to Northrop Grumman development process</a:t>
            </a:r>
          </a:p>
          <a:p>
            <a:pPr lvl="1">
              <a:buFont typeface="Wingdings" panose="05000000000000000000" pitchFamily="2" charset="2"/>
              <a:buChar char="Ø"/>
            </a:pPr>
            <a:r>
              <a:rPr lang="en-US" dirty="0" smtClean="0"/>
              <a:t>Backbone for future development</a:t>
            </a:r>
          </a:p>
          <a:p>
            <a:pPr lvl="1">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20</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JORDAN BOLDUC</a:t>
            </a:r>
            <a:endParaRPr lang="en-US" dirty="0"/>
          </a:p>
        </p:txBody>
      </p:sp>
    </p:spTree>
    <p:extLst>
      <p:ext uri="{BB962C8B-B14F-4D97-AF65-F5344CB8AC3E}">
        <p14:creationId xmlns:p14="http://schemas.microsoft.com/office/powerpoint/2010/main" val="1027838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Processing Code</a:t>
            </a:r>
            <a:endParaRPr lang="en-US" dirty="0"/>
          </a:p>
        </p:txBody>
      </p:sp>
      <p:pic>
        <p:nvPicPr>
          <p:cNvPr id="6" name="Shape 142"/>
          <p:cNvPicPr preferRelativeResize="0"/>
          <p:nvPr/>
        </p:nvPicPr>
        <p:blipFill>
          <a:blip r:embed="rId2">
            <a:alphaModFix/>
          </a:blip>
          <a:stretch>
            <a:fillRect/>
          </a:stretch>
        </p:blipFill>
        <p:spPr>
          <a:xfrm>
            <a:off x="1097280" y="2462073"/>
            <a:ext cx="6741575" cy="2261400"/>
          </a:xfrm>
          <a:prstGeom prst="rect">
            <a:avLst/>
          </a:prstGeom>
          <a:noFill/>
          <a:ln>
            <a:noFill/>
          </a:ln>
        </p:spPr>
      </p:pic>
      <p:pic>
        <p:nvPicPr>
          <p:cNvPr id="7" name="Content Placeholder 6"/>
          <p:cNvPicPr>
            <a:picLocks noGrp="1" noChangeAspect="1"/>
          </p:cNvPicPr>
          <p:nvPr>
            <p:ph idx="1"/>
          </p:nvPr>
        </p:nvPicPr>
        <p:blipFill>
          <a:blip r:embed="rId3"/>
          <a:stretch>
            <a:fillRect/>
          </a:stretch>
        </p:blipFill>
        <p:spPr>
          <a:xfrm>
            <a:off x="5190905" y="1903081"/>
            <a:ext cx="5295900" cy="3990975"/>
          </a:xfrm>
          <a:prstGeom prst="rect">
            <a:avLst/>
          </a:prstGeom>
        </p:spPr>
      </p:pic>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21</a:t>
            </a:fld>
            <a:endParaRPr lang="en-US"/>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JORDAN BOLDUC</a:t>
            </a:r>
            <a:endParaRPr lang="en-US" dirty="0"/>
          </a:p>
        </p:txBody>
      </p:sp>
    </p:spTree>
    <p:extLst>
      <p:ext uri="{BB962C8B-B14F-4D97-AF65-F5344CB8AC3E}">
        <p14:creationId xmlns:p14="http://schemas.microsoft.com/office/powerpoint/2010/main" val="397927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703579" y="1845733"/>
            <a:ext cx="10058398" cy="4023360"/>
          </a:xfrm>
        </p:spPr>
        <p:txBody>
          <a:bodyPr/>
          <a:lstStyle/>
          <a:p>
            <a:pPr>
              <a:buFont typeface="Wingdings" panose="05000000000000000000" pitchFamily="2" charset="2"/>
              <a:buChar char="Ø"/>
            </a:pPr>
            <a:r>
              <a:rPr lang="en-US" dirty="0"/>
              <a:t> </a:t>
            </a:r>
            <a:r>
              <a:rPr lang="en-US" dirty="0" smtClean="0"/>
              <a:t>Will implement the laptop as part of the signal path</a:t>
            </a:r>
          </a:p>
          <a:p>
            <a:pPr>
              <a:buFont typeface="Wingdings" panose="05000000000000000000" pitchFamily="2" charset="2"/>
              <a:buChar char="Ø"/>
            </a:pPr>
            <a:r>
              <a:rPr lang="en-US" dirty="0"/>
              <a:t> </a:t>
            </a:r>
            <a:r>
              <a:rPr lang="en-US" dirty="0" smtClean="0"/>
              <a:t>FPGA and MATLAB “talking” with each other</a:t>
            </a:r>
          </a:p>
          <a:p>
            <a:pPr>
              <a:buFont typeface="Wingdings" panose="05000000000000000000" pitchFamily="2" charset="2"/>
              <a:buChar char="Ø"/>
            </a:pPr>
            <a:r>
              <a:rPr lang="en-US" dirty="0" smtClean="0"/>
              <a:t> Creating custom Graphical User Interface (GUI)</a:t>
            </a:r>
            <a:endParaRPr lang="en-US" dirty="0"/>
          </a:p>
          <a:p>
            <a:pPr>
              <a:buFont typeface="Wingdings" panose="05000000000000000000" pitchFamily="2" charset="2"/>
              <a:buChar char="Ø"/>
            </a:pPr>
            <a:r>
              <a:rPr lang="en-US" dirty="0" smtClean="0"/>
              <a:t> Expected Challenges:</a:t>
            </a:r>
          </a:p>
          <a:p>
            <a:pPr lvl="1">
              <a:buFont typeface="Wingdings" panose="05000000000000000000" pitchFamily="2" charset="2"/>
              <a:buChar char="Ø"/>
            </a:pPr>
            <a:r>
              <a:rPr lang="en-US" dirty="0" smtClean="0"/>
              <a:t>Converting 12 bit binary word to decimal </a:t>
            </a:r>
          </a:p>
          <a:p>
            <a:pPr lvl="1">
              <a:buFont typeface="Wingdings" panose="05000000000000000000" pitchFamily="2" charset="2"/>
              <a:buChar char="Ø"/>
            </a:pPr>
            <a:r>
              <a:rPr lang="en-US" dirty="0" smtClean="0"/>
              <a:t>Accuracy after conversion</a:t>
            </a:r>
          </a:p>
          <a:p>
            <a:pPr lvl="1">
              <a:buFont typeface="Wingdings" panose="05000000000000000000" pitchFamily="2" charset="2"/>
              <a:buChar char="Ø"/>
            </a:pPr>
            <a:r>
              <a:rPr lang="en-US" dirty="0" smtClean="0"/>
              <a:t>Calibration calculations</a:t>
            </a:r>
          </a:p>
          <a:p>
            <a:pPr lvl="1">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5290930" y="3271365"/>
            <a:ext cx="6140778" cy="2871203"/>
          </a:xfrm>
          <a:prstGeom prst="rect">
            <a:avLst/>
          </a:prstGeom>
        </p:spPr>
      </p:pic>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22</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JORDAN BOLDUC</a:t>
            </a:r>
            <a:endParaRPr lang="en-US" dirty="0"/>
          </a:p>
        </p:txBody>
      </p:sp>
    </p:spTree>
    <p:extLst>
      <p:ext uri="{BB962C8B-B14F-4D97-AF65-F5344CB8AC3E}">
        <p14:creationId xmlns:p14="http://schemas.microsoft.com/office/powerpoint/2010/main" val="3292602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b="0" i="0" u="none" strike="noStrike" cap="none" dirty="0" smtClean="0"/>
              <a:t>Structure Diagram &amp; Switching</a:t>
            </a:r>
            <a:br>
              <a:rPr lang="en-US" sz="3000" b="0" i="0" u="none" strike="noStrike" cap="none" dirty="0" smtClean="0"/>
            </a:br>
            <a:r>
              <a:rPr lang="en-US" sz="3000" dirty="0" smtClean="0"/>
              <a:t>Data Processing</a:t>
            </a:r>
            <a:br>
              <a:rPr lang="en-US" sz="3000" dirty="0" smtClean="0"/>
            </a:br>
            <a:r>
              <a:rPr lang="en-US" sz="3000" dirty="0" smtClean="0"/>
              <a:t>Image Formation</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lvl="0">
              <a:spcBef>
                <a:spcPts val="0"/>
              </a:spcBef>
              <a:buSzPct val="25000"/>
            </a:pPr>
            <a:r>
              <a:rPr lang="en-US" cap="none" dirty="0">
                <a:solidFill>
                  <a:schemeClr val="dk2"/>
                </a:solidFill>
                <a:latin typeface="Calibri"/>
                <a:ea typeface="Calibri"/>
                <a:cs typeface="Calibri"/>
                <a:sym typeface="Calibri"/>
              </a:rPr>
              <a:t>OLIVIER BARBIER</a:t>
            </a:r>
          </a:p>
        </p:txBody>
      </p:sp>
    </p:spTree>
    <p:extLst>
      <p:ext uri="{BB962C8B-B14F-4D97-AF65-F5344CB8AC3E}">
        <p14:creationId xmlns:p14="http://schemas.microsoft.com/office/powerpoint/2010/main" val="253756428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Rectangle 1"/>
          <p:cNvSpPr/>
          <p:nvPr/>
        </p:nvSpPr>
        <p:spPr>
          <a:xfrm>
            <a:off x="961901" y="1384951"/>
            <a:ext cx="10652167" cy="80010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35" y="646456"/>
            <a:ext cx="7778702" cy="5480045"/>
          </a:xfrm>
          <a:prstGeom prst="rect">
            <a:avLst/>
          </a:prstGeom>
        </p:spPr>
      </p:pic>
      <p:sp>
        <p:nvSpPr>
          <p:cNvPr id="204"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dirty="0">
              <a:solidFill>
                <a:srgbClr val="FFFFFF"/>
              </a:solidFill>
              <a:latin typeface="Calibri"/>
              <a:ea typeface="Calibri"/>
              <a:cs typeface="Calibri"/>
              <a:sym typeface="Calibri"/>
            </a:endParaRPr>
          </a:p>
        </p:txBody>
      </p:sp>
      <p:sp>
        <p:nvSpPr>
          <p:cNvPr id="205" name="Shape 20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a:solidFill>
                  <a:srgbClr val="FFFFFF"/>
                </a:solidFill>
                <a:latin typeface="Calibri"/>
                <a:ea typeface="Calibri"/>
                <a:cs typeface="Calibri"/>
                <a:sym typeface="Calibri"/>
              </a:rPr>
              <a:t>24</a:t>
            </a:fld>
            <a:endParaRPr lang="en-US" sz="1050" b="0" i="0" u="none" strike="noStrike" cap="none">
              <a:solidFill>
                <a:srgbClr val="FFFFFF"/>
              </a:solidFill>
              <a:latin typeface="Calibri"/>
              <a:ea typeface="Calibri"/>
              <a:cs typeface="Calibri"/>
              <a:sym typeface="Calibri"/>
            </a:endParaRPr>
          </a:p>
        </p:txBody>
      </p:sp>
      <p:sp>
        <p:nvSpPr>
          <p:cNvPr id="9" name="Title 5"/>
          <p:cNvSpPr>
            <a:spLocks noGrp="1"/>
          </p:cNvSpPr>
          <p:nvPr>
            <p:ph type="title"/>
          </p:nvPr>
        </p:nvSpPr>
        <p:spPr>
          <a:xfrm>
            <a:off x="961901" y="175570"/>
            <a:ext cx="10058398" cy="1450755"/>
          </a:xfrm>
        </p:spPr>
        <p:txBody>
          <a:bodyPr/>
          <a:lstStyle/>
          <a:p>
            <a:r>
              <a:rPr lang="en-US" dirty="0" smtClean="0"/>
              <a:t>SWITCHING</a:t>
            </a:r>
            <a:br>
              <a:rPr lang="en-US" dirty="0" smtClean="0"/>
            </a:br>
            <a:endParaRPr lang="en-US" dirty="0"/>
          </a:p>
        </p:txBody>
      </p:sp>
      <p:sp>
        <p:nvSpPr>
          <p:cNvPr id="10"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134641239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25</a:t>
            </a:fld>
            <a:endParaRPr lang="en-US" sz="1050" b="0" i="0" u="none" strike="noStrike" cap="none">
              <a:solidFill>
                <a:srgbClr val="FFFFFF"/>
              </a:solidFill>
              <a:latin typeface="Calibri"/>
              <a:ea typeface="Calibri"/>
              <a:cs typeface="Calibri"/>
              <a:sym typeface="Calibri"/>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5" r="52835" b="-1354"/>
          <a:stretch/>
        </p:blipFill>
        <p:spPr>
          <a:xfrm>
            <a:off x="0" y="1214445"/>
            <a:ext cx="12070080" cy="4389120"/>
          </a:xfrm>
          <a:prstGeom prst="rect">
            <a:avLst/>
          </a:prstGeom>
        </p:spPr>
      </p:pic>
      <p:sp>
        <p:nvSpPr>
          <p:cNvPr id="2" name="Footer Placeholder 1"/>
          <p:cNvSpPr>
            <a:spLocks noGrp="1"/>
          </p:cNvSpPr>
          <p:nvPr>
            <p:ph type="ftr" idx="11"/>
          </p:nvPr>
        </p:nvSpPr>
        <p:spPr/>
        <p:txBody>
          <a:bodyPr/>
          <a:lstStyle/>
          <a:p>
            <a:r>
              <a:rPr lang="en-US" smtClean="0"/>
              <a:t>SAR Imager Team</a:t>
            </a:r>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2283286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26</a:t>
            </a:fld>
            <a:endParaRPr lang="en-US" sz="1050" b="0" i="0" u="none" strike="noStrike" cap="none">
              <a:solidFill>
                <a:srgbClr val="FFFFFF"/>
              </a:solidFill>
              <a:latin typeface="Calibri"/>
              <a:ea typeface="Calibri"/>
              <a:cs typeface="Calibri"/>
              <a:sym typeface="Calibri"/>
            </a:endParaRPr>
          </a:p>
        </p:txBody>
      </p:sp>
      <p:sp>
        <p:nvSpPr>
          <p:cNvPr id="6" name="Title 5"/>
          <p:cNvSpPr>
            <a:spLocks noGrp="1"/>
          </p:cNvSpPr>
          <p:nvPr>
            <p:ph type="title"/>
          </p:nvPr>
        </p:nvSpPr>
        <p:spPr/>
        <p:txBody>
          <a:bodyPr/>
          <a:lstStyle/>
          <a:p>
            <a:r>
              <a:rPr lang="en-US" dirty="0" smtClean="0"/>
              <a:t>SWITCHING</a:t>
            </a:r>
            <a:br>
              <a:rPr lang="en-US" dirty="0" smtClean="0"/>
            </a:br>
            <a:endParaRPr lang="en-US" dirty="0"/>
          </a:p>
        </p:txBody>
      </p:sp>
      <p:sp>
        <p:nvSpPr>
          <p:cNvPr id="7"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26" y="1413508"/>
            <a:ext cx="9088146" cy="3946917"/>
          </a:xfrm>
          <a:prstGeom prst="rect">
            <a:avLst/>
          </a:prstGeom>
        </p:spPr>
      </p:pic>
      <p:sp>
        <p:nvSpPr>
          <p:cNvPr id="13" name="TextBox 12"/>
          <p:cNvSpPr txBox="1"/>
          <p:nvPr/>
        </p:nvSpPr>
        <p:spPr>
          <a:xfrm>
            <a:off x="4693807" y="5462064"/>
            <a:ext cx="3002391" cy="369332"/>
          </a:xfrm>
          <a:prstGeom prst="rect">
            <a:avLst/>
          </a:prstGeom>
          <a:noFill/>
        </p:spPr>
        <p:txBody>
          <a:bodyPr wrap="square" rtlCol="0">
            <a:spAutoFit/>
          </a:bodyPr>
          <a:lstStyle/>
          <a:p>
            <a:pPr algn="ctr"/>
            <a:r>
              <a:rPr lang="en-US" sz="1800" dirty="0" smtClean="0">
                <a:solidFill>
                  <a:schemeClr val="tx1"/>
                </a:solidFill>
              </a:rPr>
              <a:t>State Diagram</a:t>
            </a:r>
            <a:endParaRPr lang="en-US" sz="1800" dirty="0">
              <a:solidFill>
                <a:schemeClr val="tx1"/>
              </a:solidFill>
            </a:endParaRPr>
          </a:p>
        </p:txBody>
      </p:sp>
      <p:pic>
        <p:nvPicPr>
          <p:cNvPr id="11" name="Picture 10"/>
          <p:cNvPicPr>
            <a:picLocks noChangeAspect="1"/>
          </p:cNvPicPr>
          <p:nvPr/>
        </p:nvPicPr>
        <p:blipFill>
          <a:blip r:embed="rId3"/>
          <a:stretch>
            <a:fillRect/>
          </a:stretch>
        </p:blipFill>
        <p:spPr>
          <a:xfrm>
            <a:off x="927100" y="1413508"/>
            <a:ext cx="10439399" cy="647700"/>
          </a:xfrm>
          <a:prstGeom prst="rect">
            <a:avLst/>
          </a:prstGeom>
        </p:spPr>
      </p:pic>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847427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27</a:t>
            </a:fld>
            <a:endParaRPr lang="en-US" sz="1050" b="0" i="0" u="none" strike="noStrike" cap="none">
              <a:solidFill>
                <a:srgbClr val="FFFFFF"/>
              </a:solidFill>
              <a:latin typeface="Calibri"/>
              <a:ea typeface="Calibri"/>
              <a:cs typeface="Calibri"/>
              <a:sym typeface="Calibri"/>
            </a:endParaRPr>
          </a:p>
        </p:txBody>
      </p:sp>
      <p:sp>
        <p:nvSpPr>
          <p:cNvPr id="6" name="Title 5"/>
          <p:cNvSpPr>
            <a:spLocks noGrp="1"/>
          </p:cNvSpPr>
          <p:nvPr>
            <p:ph type="title"/>
          </p:nvPr>
        </p:nvSpPr>
        <p:spPr/>
        <p:txBody>
          <a:bodyPr/>
          <a:lstStyle/>
          <a:p>
            <a:r>
              <a:rPr lang="en-US" dirty="0" smtClean="0"/>
              <a:t>SWITCHING</a:t>
            </a:r>
            <a:br>
              <a:rPr lang="en-US" dirty="0" smtClean="0"/>
            </a:br>
            <a:endParaRPr lang="en-US" dirty="0"/>
          </a:p>
        </p:txBody>
      </p:sp>
      <p:sp>
        <p:nvSpPr>
          <p:cNvPr id="7"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9" y="0"/>
            <a:ext cx="10086109" cy="6327188"/>
          </a:xfrm>
          <a:prstGeom prst="rect">
            <a:avLst/>
          </a:prstGeom>
        </p:spPr>
      </p:pic>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3218425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Rectangle 1"/>
          <p:cNvSpPr/>
          <p:nvPr/>
        </p:nvSpPr>
        <p:spPr>
          <a:xfrm>
            <a:off x="961901" y="1384951"/>
            <a:ext cx="10652167" cy="80010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4"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sp>
        <p:nvSpPr>
          <p:cNvPr id="205" name="Shape 20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a:solidFill>
                  <a:srgbClr val="FFFFFF"/>
                </a:solidFill>
                <a:latin typeface="Calibri"/>
                <a:ea typeface="Calibri"/>
                <a:cs typeface="Calibri"/>
                <a:sym typeface="Calibri"/>
              </a:rPr>
              <a:t>28</a:t>
            </a:fld>
            <a:endParaRPr lang="en-US" sz="1050" b="0"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13" y="922490"/>
            <a:ext cx="7607808" cy="5358384"/>
          </a:xfrm>
          <a:prstGeom prst="rect">
            <a:avLst/>
          </a:prstGeom>
        </p:spPr>
      </p:pic>
      <p:sp>
        <p:nvSpPr>
          <p:cNvPr id="4" name="Title 3"/>
          <p:cNvSpPr>
            <a:spLocks noGrp="1"/>
          </p:cNvSpPr>
          <p:nvPr>
            <p:ph type="title"/>
          </p:nvPr>
        </p:nvSpPr>
        <p:spPr/>
        <p:txBody>
          <a:bodyPr/>
          <a:lstStyle/>
          <a:p>
            <a:r>
              <a:rPr lang="en-US" dirty="0"/>
              <a:t>DATA PROCESSING </a:t>
            </a:r>
            <a:r>
              <a:rPr lang="en-US" dirty="0" smtClean="0"/>
              <a:t/>
            </a:r>
            <a:br>
              <a:rPr lang="en-US" dirty="0" smtClean="0"/>
            </a:br>
            <a:endParaRPr lang="en-US" dirty="0"/>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248067324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PROCESSING</a:t>
            </a:r>
          </a:p>
        </p:txBody>
      </p:sp>
      <p:sp>
        <p:nvSpPr>
          <p:cNvPr id="3" name="Text Placeholder 2"/>
          <p:cNvSpPr>
            <a:spLocks noGrp="1"/>
          </p:cNvSpPr>
          <p:nvPr>
            <p:ph type="body" idx="1"/>
          </p:nvPr>
        </p:nvSpPr>
        <p:spPr>
          <a:xfrm>
            <a:off x="1097279" y="2053320"/>
            <a:ext cx="4937760" cy="4023357"/>
          </a:xfrm>
        </p:spPr>
        <p:txBody>
          <a:bodyPr/>
          <a:lstStyle/>
          <a:p>
            <a:pPr marL="548640" indent="-457200">
              <a:buFont typeface="Wingdings" panose="05000000000000000000" pitchFamily="2" charset="2"/>
              <a:buChar char="Ø"/>
            </a:pPr>
            <a:r>
              <a:rPr lang="en-US" sz="2800" dirty="0" smtClean="0">
                <a:solidFill>
                  <a:schemeClr val="tx1">
                    <a:lumMod val="75000"/>
                    <a:lumOff val="25000"/>
                  </a:schemeClr>
                </a:solidFill>
              </a:rPr>
              <a:t>ADC </a:t>
            </a:r>
            <a:endParaRPr lang="en-US" sz="2800" dirty="0">
              <a:solidFill>
                <a:schemeClr val="tx1">
                  <a:lumMod val="75000"/>
                  <a:lumOff val="25000"/>
                </a:schemeClr>
              </a:solidFill>
            </a:endParaRPr>
          </a:p>
          <a:p>
            <a:pPr lvl="1">
              <a:buFont typeface="Wingdings" panose="05000000000000000000" pitchFamily="2" charset="2"/>
              <a:buChar char="Ø"/>
            </a:pPr>
            <a:r>
              <a:rPr lang="en-US" sz="2000" dirty="0">
                <a:solidFill>
                  <a:schemeClr val="tx1">
                    <a:lumMod val="75000"/>
                    <a:lumOff val="25000"/>
                  </a:schemeClr>
                </a:solidFill>
              </a:rPr>
              <a:t>Purpose </a:t>
            </a:r>
          </a:p>
          <a:p>
            <a:pPr lvl="2">
              <a:buFont typeface="Wingdings" panose="05000000000000000000" pitchFamily="2" charset="2"/>
              <a:buChar char="Ø"/>
            </a:pPr>
            <a:r>
              <a:rPr lang="en-US" sz="1800" dirty="0">
                <a:solidFill>
                  <a:schemeClr val="tx1">
                    <a:lumMod val="75000"/>
                    <a:lumOff val="25000"/>
                  </a:schemeClr>
                </a:solidFill>
              </a:rPr>
              <a:t>Create a 12 </a:t>
            </a:r>
            <a:r>
              <a:rPr lang="en-US" sz="1800" dirty="0" smtClean="0">
                <a:solidFill>
                  <a:schemeClr val="tx1">
                    <a:lumMod val="75000"/>
                    <a:lumOff val="25000"/>
                  </a:schemeClr>
                </a:solidFill>
              </a:rPr>
              <a:t>bit </a:t>
            </a:r>
            <a:r>
              <a:rPr lang="en-US" sz="1800" dirty="0">
                <a:solidFill>
                  <a:schemeClr val="tx1">
                    <a:lumMod val="75000"/>
                    <a:lumOff val="25000"/>
                  </a:schemeClr>
                </a:solidFill>
              </a:rPr>
              <a:t>signal of the DC </a:t>
            </a:r>
            <a:r>
              <a:rPr lang="en-US" sz="1800" dirty="0" smtClean="0">
                <a:solidFill>
                  <a:schemeClr val="tx1">
                    <a:lumMod val="75000"/>
                    <a:lumOff val="25000"/>
                  </a:schemeClr>
                </a:solidFill>
              </a:rPr>
              <a:t>voltage </a:t>
            </a:r>
            <a:r>
              <a:rPr lang="en-US" sz="1800" dirty="0">
                <a:solidFill>
                  <a:schemeClr val="tx1">
                    <a:lumMod val="75000"/>
                    <a:lumOff val="25000"/>
                  </a:schemeClr>
                </a:solidFill>
              </a:rPr>
              <a:t>from the IQ </a:t>
            </a:r>
            <a:r>
              <a:rPr lang="en-US" sz="1800" dirty="0" smtClean="0">
                <a:solidFill>
                  <a:schemeClr val="tx1">
                    <a:lumMod val="75000"/>
                    <a:lumOff val="25000"/>
                  </a:schemeClr>
                </a:solidFill>
              </a:rPr>
              <a:t>demodulator</a:t>
            </a:r>
            <a:r>
              <a:rPr lang="en-US" sz="1800" dirty="0">
                <a:solidFill>
                  <a:schemeClr val="tx1">
                    <a:lumMod val="75000"/>
                    <a:lumOff val="25000"/>
                  </a:schemeClr>
                </a:solidFill>
              </a:rPr>
              <a:t>. </a:t>
            </a:r>
          </a:p>
          <a:p>
            <a:pPr lvl="1">
              <a:buFont typeface="Wingdings" panose="05000000000000000000" pitchFamily="2" charset="2"/>
              <a:buChar char="Ø"/>
            </a:pPr>
            <a:r>
              <a:rPr lang="en-US" sz="2000" dirty="0">
                <a:solidFill>
                  <a:schemeClr val="tx1">
                    <a:lumMod val="75000"/>
                    <a:lumOff val="25000"/>
                  </a:schemeClr>
                </a:solidFill>
              </a:rPr>
              <a:t>Victory</a:t>
            </a:r>
          </a:p>
          <a:p>
            <a:pPr lvl="2">
              <a:buFont typeface="Wingdings" panose="05000000000000000000" pitchFamily="2" charset="2"/>
              <a:buChar char="Ø"/>
            </a:pPr>
            <a:r>
              <a:rPr lang="en-US" sz="1800" dirty="0">
                <a:solidFill>
                  <a:schemeClr val="tx1">
                    <a:lumMod val="75000"/>
                    <a:lumOff val="25000"/>
                  </a:schemeClr>
                </a:solidFill>
              </a:rPr>
              <a:t>DC </a:t>
            </a:r>
            <a:r>
              <a:rPr lang="en-US" sz="1800" dirty="0" smtClean="0">
                <a:solidFill>
                  <a:schemeClr val="tx1">
                    <a:lumMod val="75000"/>
                    <a:lumOff val="25000"/>
                  </a:schemeClr>
                </a:solidFill>
              </a:rPr>
              <a:t>voltage </a:t>
            </a:r>
            <a:r>
              <a:rPr lang="en-US" sz="1800" dirty="0">
                <a:solidFill>
                  <a:schemeClr val="tx1">
                    <a:lumMod val="75000"/>
                    <a:lumOff val="25000"/>
                  </a:schemeClr>
                </a:solidFill>
              </a:rPr>
              <a:t>can be digitalized.</a:t>
            </a:r>
          </a:p>
          <a:p>
            <a:pPr lvl="1">
              <a:buFont typeface="Wingdings" panose="05000000000000000000" pitchFamily="2" charset="2"/>
              <a:buChar char="Ø"/>
            </a:pPr>
            <a:r>
              <a:rPr lang="en-US" sz="2000" dirty="0">
                <a:solidFill>
                  <a:schemeClr val="tx1">
                    <a:lumMod val="75000"/>
                    <a:lumOff val="25000"/>
                  </a:schemeClr>
                </a:solidFill>
              </a:rPr>
              <a:t>Work to be done</a:t>
            </a:r>
          </a:p>
          <a:p>
            <a:pPr lvl="2">
              <a:buFont typeface="Wingdings" panose="05000000000000000000" pitchFamily="2" charset="2"/>
              <a:buChar char="Ø"/>
            </a:pPr>
            <a:r>
              <a:rPr lang="en-US" sz="1800" dirty="0">
                <a:solidFill>
                  <a:schemeClr val="tx1">
                    <a:lumMod val="75000"/>
                    <a:lumOff val="25000"/>
                  </a:schemeClr>
                </a:solidFill>
              </a:rPr>
              <a:t>We need to implement a logic circuit to accept negative DC </a:t>
            </a:r>
            <a:r>
              <a:rPr lang="en-US" sz="1800" dirty="0" smtClean="0">
                <a:solidFill>
                  <a:schemeClr val="tx1">
                    <a:lumMod val="75000"/>
                    <a:lumOff val="25000"/>
                  </a:schemeClr>
                </a:solidFill>
              </a:rPr>
              <a:t>voltage</a:t>
            </a:r>
            <a:r>
              <a:rPr lang="en-US" dirty="0">
                <a:solidFill>
                  <a:schemeClr val="tx1">
                    <a:lumMod val="75000"/>
                    <a:lumOff val="25000"/>
                  </a:schemeClr>
                </a:solidFill>
              </a:rPr>
              <a:t>.</a:t>
            </a:r>
          </a:p>
          <a:p>
            <a:pPr>
              <a:buFont typeface="Wingdings" panose="05000000000000000000" pitchFamily="2" charset="2"/>
              <a:buChar char="Ø"/>
            </a:pPr>
            <a:endParaRPr lang="en-US" dirty="0"/>
          </a:p>
        </p:txBody>
      </p:sp>
      <p:sp>
        <p:nvSpPr>
          <p:cNvPr id="7" name="Text Placeholder 6"/>
          <p:cNvSpPr>
            <a:spLocks noGrp="1"/>
          </p:cNvSpPr>
          <p:nvPr>
            <p:ph type="body" idx="2"/>
          </p:nvPr>
        </p:nvSpPr>
        <p:spPr>
          <a:xfrm>
            <a:off x="6217917" y="2053317"/>
            <a:ext cx="4937760" cy="4023360"/>
          </a:xfrm>
        </p:spPr>
        <p:txBody>
          <a:bodyPr/>
          <a:lstStyle/>
          <a:p>
            <a:pPr marL="548640" indent="-457200">
              <a:buFont typeface="Wingdings" panose="05000000000000000000" pitchFamily="2" charset="2"/>
              <a:buChar char="Ø"/>
            </a:pPr>
            <a:r>
              <a:rPr lang="en-US" sz="2800" dirty="0">
                <a:solidFill>
                  <a:schemeClr val="tx1">
                    <a:lumMod val="75000"/>
                    <a:lumOff val="25000"/>
                  </a:schemeClr>
                </a:solidFill>
              </a:rPr>
              <a:t>Memory </a:t>
            </a:r>
          </a:p>
          <a:p>
            <a:pPr lvl="1">
              <a:buFont typeface="Wingdings" panose="05000000000000000000" pitchFamily="2" charset="2"/>
              <a:buChar char="Ø"/>
            </a:pPr>
            <a:r>
              <a:rPr lang="en-US" sz="2000" dirty="0">
                <a:solidFill>
                  <a:schemeClr val="tx1">
                    <a:lumMod val="75000"/>
                    <a:lumOff val="25000"/>
                  </a:schemeClr>
                </a:solidFill>
              </a:rPr>
              <a:t>Purpose</a:t>
            </a:r>
          </a:p>
          <a:p>
            <a:pPr lvl="2">
              <a:buFont typeface="Wingdings" panose="05000000000000000000" pitchFamily="2" charset="2"/>
              <a:buChar char="Ø"/>
            </a:pPr>
            <a:r>
              <a:rPr lang="en-US" sz="1800" dirty="0">
                <a:solidFill>
                  <a:schemeClr val="tx1">
                    <a:lumMod val="75000"/>
                    <a:lumOff val="25000"/>
                  </a:schemeClr>
                </a:solidFill>
              </a:rPr>
              <a:t>Read/write 2 bytes of value to/from the onboard memory of the NEXYS3.</a:t>
            </a:r>
          </a:p>
          <a:p>
            <a:pPr lvl="1">
              <a:buFont typeface="Wingdings" panose="05000000000000000000" pitchFamily="2" charset="2"/>
              <a:buChar char="Ø"/>
            </a:pPr>
            <a:r>
              <a:rPr lang="en-US" sz="2000" dirty="0">
                <a:solidFill>
                  <a:schemeClr val="tx1">
                    <a:lumMod val="75000"/>
                    <a:lumOff val="25000"/>
                  </a:schemeClr>
                </a:solidFill>
              </a:rPr>
              <a:t>Victory</a:t>
            </a:r>
          </a:p>
          <a:p>
            <a:pPr lvl="2">
              <a:buFont typeface="Wingdings" panose="05000000000000000000" pitchFamily="2" charset="2"/>
              <a:buChar char="Ø"/>
            </a:pPr>
            <a:r>
              <a:rPr lang="en-US" sz="1800" dirty="0">
                <a:solidFill>
                  <a:schemeClr val="tx1">
                    <a:lumMod val="75000"/>
                    <a:lumOff val="25000"/>
                  </a:schemeClr>
                </a:solidFill>
              </a:rPr>
              <a:t>Values from the switches was able to be collected and read through </a:t>
            </a:r>
            <a:r>
              <a:rPr lang="en-US" sz="1800" dirty="0" err="1">
                <a:solidFill>
                  <a:schemeClr val="tx1">
                    <a:lumMod val="75000"/>
                    <a:lumOff val="25000"/>
                  </a:schemeClr>
                </a:solidFill>
              </a:rPr>
              <a:t>Matlab</a:t>
            </a:r>
            <a:r>
              <a:rPr lang="en-US" sz="1800" dirty="0" smtClean="0">
                <a:solidFill>
                  <a:schemeClr val="tx1">
                    <a:lumMod val="75000"/>
                    <a:lumOff val="25000"/>
                  </a:schemeClr>
                </a:solidFill>
              </a:rPr>
              <a:t>.</a:t>
            </a:r>
            <a:endParaRPr lang="en-US" sz="2000" dirty="0">
              <a:solidFill>
                <a:schemeClr val="tx1">
                  <a:lumMod val="75000"/>
                  <a:lumOff val="25000"/>
                </a:schemeClr>
              </a:solidFill>
            </a:endParaRPr>
          </a:p>
          <a:p>
            <a:pPr lvl="2">
              <a:buFont typeface="Wingdings" panose="05000000000000000000" pitchFamily="2" charset="2"/>
              <a:buChar char="Ø"/>
            </a:pPr>
            <a:r>
              <a:rPr lang="en-US" sz="1800" dirty="0">
                <a:solidFill>
                  <a:schemeClr val="tx1">
                    <a:lumMod val="75000"/>
                    <a:lumOff val="25000"/>
                  </a:schemeClr>
                </a:solidFill>
              </a:rPr>
              <a:t>Reading values from the memory. </a:t>
            </a:r>
          </a:p>
          <a:p>
            <a:pPr>
              <a:buFont typeface="Wingdings" panose="05000000000000000000" pitchFamily="2" charset="2"/>
              <a:buChar char="Ø"/>
            </a:pPr>
            <a:endParaRPr lang="en-US" dirty="0"/>
          </a:p>
        </p:txBody>
      </p:sp>
      <p:sp>
        <p:nvSpPr>
          <p:cNvPr id="5" name="Shape 204"/>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29</a:t>
            </a:fld>
            <a:endParaRPr lang="en-US" sz="1050" b="0" i="0" u="none" strike="noStrike" cap="none">
              <a:solidFill>
                <a:srgbClr val="FFFFFF"/>
              </a:solidFill>
              <a:latin typeface="Calibri"/>
              <a:ea typeface="Calibri"/>
              <a:cs typeface="Calibri"/>
              <a:sym typeface="Calibri"/>
            </a:endParaRPr>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2213694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baseline="0" dirty="0" smtClean="0"/>
              <a:t>Introduction</a:t>
            </a:r>
            <a:endParaRPr lang="en-US" sz="3000" b="0" i="0" u="none" strike="noStrike" cap="none" baseline="0" dirty="0"/>
          </a:p>
        </p:txBody>
      </p:sp>
      <p:sp>
        <p:nvSpPr>
          <p:cNvPr id="109" name="Shape 109"/>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cap="none" dirty="0" smtClean="0">
                <a:solidFill>
                  <a:schemeClr val="dk2"/>
                </a:solidFill>
                <a:latin typeface="Calibri"/>
                <a:ea typeface="Calibri"/>
                <a:cs typeface="Calibri"/>
                <a:sym typeface="Calibri"/>
                <a:rtl val="0"/>
              </a:rPr>
              <a:t>Kaylen Nollie</a:t>
            </a:r>
            <a:endParaRPr lang="en-US" sz="2400" b="0" i="0" u="none" strike="noStrike" cap="none" baseline="0" dirty="0">
              <a:solidFill>
                <a:schemeClr val="dk2"/>
              </a:solidFill>
              <a:latin typeface="Calibri"/>
              <a:ea typeface="Calibri"/>
              <a:cs typeface="Calibri"/>
              <a:sym typeface="Calibri"/>
              <a:rtl val="0"/>
            </a:endParaRPr>
          </a:p>
        </p:txBody>
      </p:sp>
    </p:spTree>
    <p:extLst>
      <p:ext uri="{BB962C8B-B14F-4D97-AF65-F5344CB8AC3E}">
        <p14:creationId xmlns:p14="http://schemas.microsoft.com/office/powerpoint/2010/main" val="1017802802"/>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PROCESSING</a:t>
            </a:r>
          </a:p>
        </p:txBody>
      </p:sp>
      <p:sp>
        <p:nvSpPr>
          <p:cNvPr id="3" name="Text Placeholder 2"/>
          <p:cNvSpPr>
            <a:spLocks noGrp="1"/>
          </p:cNvSpPr>
          <p:nvPr>
            <p:ph type="body" idx="1"/>
          </p:nvPr>
        </p:nvSpPr>
        <p:spPr>
          <a:xfrm>
            <a:off x="1097279" y="1958498"/>
            <a:ext cx="5604310" cy="4023360"/>
          </a:xfrm>
        </p:spPr>
        <p:txBody>
          <a:bodyPr/>
          <a:lstStyle/>
          <a:p>
            <a:pPr>
              <a:buFont typeface="Wingdings" panose="05000000000000000000" pitchFamily="2" charset="2"/>
              <a:buChar char="Ø"/>
            </a:pPr>
            <a:r>
              <a:rPr lang="en-US" dirty="0"/>
              <a:t>Mathematical calculation </a:t>
            </a:r>
          </a:p>
          <a:p>
            <a:pPr lvl="1">
              <a:buFont typeface="Wingdings" panose="05000000000000000000" pitchFamily="2" charset="2"/>
              <a:buChar char="Ø"/>
            </a:pPr>
            <a:r>
              <a:rPr lang="en-US" dirty="0"/>
              <a:t>Parallel work are being done in order to achieve the </a:t>
            </a:r>
            <a:r>
              <a:rPr lang="en-US" dirty="0" smtClean="0"/>
              <a:t>Discrete </a:t>
            </a:r>
            <a:r>
              <a:rPr lang="en-US" dirty="0"/>
              <a:t>Fourier Transform</a:t>
            </a:r>
          </a:p>
          <a:p>
            <a:pPr>
              <a:buFont typeface="Wingdings" panose="05000000000000000000" pitchFamily="2" charset="2"/>
              <a:buChar char="Ø"/>
            </a:pPr>
            <a:r>
              <a:rPr lang="en-US" dirty="0"/>
              <a:t>Matlab</a:t>
            </a:r>
          </a:p>
          <a:p>
            <a:pPr lvl="1">
              <a:buFont typeface="Wingdings" panose="05000000000000000000" pitchFamily="2" charset="2"/>
              <a:buChar char="Ø"/>
            </a:pPr>
            <a:r>
              <a:rPr lang="en-US" dirty="0"/>
              <a:t>We were able to get magnitude and phase information using a script.</a:t>
            </a:r>
          </a:p>
          <a:p>
            <a:pPr>
              <a:buFont typeface="Wingdings" panose="05000000000000000000" pitchFamily="2" charset="2"/>
              <a:buChar char="Ø"/>
            </a:pPr>
            <a:r>
              <a:rPr lang="en-US" dirty="0"/>
              <a:t>FPGA </a:t>
            </a:r>
          </a:p>
          <a:p>
            <a:pPr lvl="1">
              <a:buFont typeface="Wingdings" panose="05000000000000000000" pitchFamily="2" charset="2"/>
              <a:buChar char="Ø"/>
            </a:pPr>
            <a:r>
              <a:rPr lang="en-US" dirty="0"/>
              <a:t>We are looking into Xilinx own FFT IP core generator.</a:t>
            </a:r>
          </a:p>
          <a:p>
            <a:pPr>
              <a:buFont typeface="Wingdings" panose="05000000000000000000" pitchFamily="2" charset="2"/>
              <a:buChar char="Ø"/>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30</a:t>
            </a:fld>
            <a:endParaRPr lang="en-US" sz="1050" b="0" i="0" u="none" strike="noStrike" cap="none">
              <a:solidFill>
                <a:srgbClr val="FFFFFF"/>
              </a:solidFill>
              <a:latin typeface="Calibri"/>
              <a:ea typeface="Calibri"/>
              <a:cs typeface="Calibri"/>
              <a:sym typeface="Calibri"/>
            </a:endParaRPr>
          </a:p>
        </p:txBody>
      </p:sp>
      <p:sp>
        <p:nvSpPr>
          <p:cNvPr id="5"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568653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Rectangle 1"/>
          <p:cNvSpPr/>
          <p:nvPr/>
        </p:nvSpPr>
        <p:spPr>
          <a:xfrm>
            <a:off x="961901" y="1384951"/>
            <a:ext cx="10652167" cy="80010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692" y="722170"/>
            <a:ext cx="7577450" cy="5345834"/>
          </a:xfrm>
          <a:prstGeom prst="rect">
            <a:avLst/>
          </a:prstGeom>
        </p:spPr>
      </p:pic>
      <p:sp>
        <p:nvSpPr>
          <p:cNvPr id="204"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sp>
        <p:nvSpPr>
          <p:cNvPr id="205" name="Shape 20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a:solidFill>
                  <a:srgbClr val="FFFFFF"/>
                </a:solidFill>
                <a:latin typeface="Calibri"/>
                <a:ea typeface="Calibri"/>
                <a:cs typeface="Calibri"/>
                <a:sym typeface="Calibri"/>
              </a:rPr>
              <a:t>31</a:t>
            </a:fld>
            <a:endParaRPr lang="en-US" sz="1050" b="0" i="0" u="none" strike="noStrike" cap="none">
              <a:solidFill>
                <a:srgbClr val="FFFFFF"/>
              </a:solidFill>
              <a:latin typeface="Calibri"/>
              <a:ea typeface="Calibri"/>
              <a:cs typeface="Calibri"/>
              <a:sym typeface="Calibri"/>
            </a:endParaRPr>
          </a:p>
        </p:txBody>
      </p:sp>
      <p:sp>
        <p:nvSpPr>
          <p:cNvPr id="4" name="Title 3"/>
          <p:cNvSpPr>
            <a:spLocks noGrp="1"/>
          </p:cNvSpPr>
          <p:nvPr>
            <p:ph type="title"/>
          </p:nvPr>
        </p:nvSpPr>
        <p:spPr/>
        <p:txBody>
          <a:bodyPr/>
          <a:lstStyle/>
          <a:p>
            <a:r>
              <a:rPr lang="en-US" dirty="0"/>
              <a:t>IMAGE </a:t>
            </a:r>
            <a:r>
              <a:rPr lang="en-US" dirty="0" smtClean="0"/>
              <a:t>FORMATION</a:t>
            </a:r>
            <a:br>
              <a:rPr lang="en-US" dirty="0" smtClean="0"/>
            </a:br>
            <a:r>
              <a:rPr lang="en-US" dirty="0" smtClean="0"/>
              <a:t> </a:t>
            </a:r>
            <a:endParaRPr lang="en-US" dirty="0"/>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4111321975"/>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FORMATION </a:t>
            </a:r>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sz="2400" dirty="0"/>
              <a:t>16 columns showing the magnitude of receiving signal from each antenna.</a:t>
            </a:r>
          </a:p>
          <a:p>
            <a:pPr lvl="1">
              <a:buFont typeface="Wingdings" panose="05000000000000000000" pitchFamily="2" charset="2"/>
              <a:buChar char="Ø"/>
            </a:pPr>
            <a:r>
              <a:rPr lang="en-US" sz="2000" dirty="0"/>
              <a:t>No phase information is used in this scenario. </a:t>
            </a:r>
          </a:p>
          <a:p>
            <a:pPr>
              <a:buFont typeface="Wingdings" panose="05000000000000000000" pitchFamily="2" charset="2"/>
              <a:buChar char="Ø"/>
            </a:pPr>
            <a:r>
              <a:rPr lang="en-US" sz="2400" dirty="0" smtClean="0"/>
              <a:t>Image formation Possible Alternatives</a:t>
            </a:r>
            <a:endParaRPr lang="en-US" sz="2400" dirty="0"/>
          </a:p>
          <a:p>
            <a:pPr lvl="1">
              <a:buFont typeface="Wingdings" panose="05000000000000000000" pitchFamily="2" charset="2"/>
              <a:buChar char="Ø"/>
            </a:pPr>
            <a:r>
              <a:rPr lang="en-US" sz="2000" dirty="0"/>
              <a:t>Neural Network </a:t>
            </a:r>
          </a:p>
          <a:p>
            <a:pPr lvl="1">
              <a:buFont typeface="Wingdings" panose="05000000000000000000" pitchFamily="2" charset="2"/>
              <a:buChar char="Ø"/>
            </a:pPr>
            <a:r>
              <a:rPr lang="en-US" sz="2000" dirty="0"/>
              <a:t>Matlab image processing tool</a:t>
            </a:r>
          </a:p>
          <a:p>
            <a:pPr lvl="1">
              <a:buFont typeface="Wingdings" panose="05000000000000000000" pitchFamily="2" charset="2"/>
              <a:buChar char="Ø"/>
            </a:pPr>
            <a:r>
              <a:rPr lang="en-US" sz="2000" dirty="0"/>
              <a:t>SAR processing </a:t>
            </a:r>
            <a:r>
              <a:rPr lang="en-US" sz="2000" dirty="0" smtClean="0"/>
              <a:t>algorithm (MATLAB)</a:t>
            </a:r>
            <a:endParaRPr lang="en-US" sz="2000" dirty="0"/>
          </a:p>
          <a:p>
            <a:pPr marL="434340" indent="-342900">
              <a:buFont typeface="Wingdings" panose="05000000000000000000" pitchFamily="2" charset="2"/>
              <a:buChar char="Ø"/>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32</a:t>
            </a:fld>
            <a:endParaRPr lang="en-US" sz="1050" b="0" i="0" u="none" strike="noStrike" cap="none">
              <a:solidFill>
                <a:srgbClr val="FFFFFF"/>
              </a:solidFill>
              <a:latin typeface="Calibri"/>
              <a:ea typeface="Calibri"/>
              <a:cs typeface="Calibri"/>
              <a:sym typeface="Calibri"/>
            </a:endParaRPr>
          </a:p>
        </p:txBody>
      </p:sp>
      <p:sp>
        <p:nvSpPr>
          <p:cNvPr id="5" name="Shape 20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smtClean="0">
                <a:solidFill>
                  <a:srgbClr val="FFFFFF"/>
                </a:solidFill>
                <a:latin typeface="Calibri"/>
                <a:ea typeface="Calibri"/>
                <a:cs typeface="Calibri"/>
                <a:sym typeface="Calibri"/>
              </a:rPr>
              <a:t>SAR Imager Team</a:t>
            </a:r>
            <a:endParaRPr lang="en-US" sz="900" b="0" i="0" u="none" strike="noStrike" cap="none">
              <a:solidFill>
                <a:srgbClr val="FFFFFF"/>
              </a:solidFill>
              <a:latin typeface="Calibri"/>
              <a:ea typeface="Calibri"/>
              <a:cs typeface="Calibri"/>
              <a:sym typeface="Calibri"/>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OLIVIER BARBIER</a:t>
            </a:r>
          </a:p>
        </p:txBody>
      </p:sp>
    </p:spTree>
    <p:extLst>
      <p:ext uri="{BB962C8B-B14F-4D97-AF65-F5344CB8AC3E}">
        <p14:creationId xmlns:p14="http://schemas.microsoft.com/office/powerpoint/2010/main" val="526253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baseline="0" dirty="0" smtClean="0"/>
              <a:t>RF,</a:t>
            </a:r>
            <a:r>
              <a:rPr lang="en-US" sz="3000" b="0" i="0" u="none" strike="noStrike" cap="none" dirty="0" smtClean="0"/>
              <a:t> Electrical, &amp; Software Summary</a:t>
            </a:r>
            <a:endParaRPr lang="en-US" sz="3000" b="0" i="0" u="none" strike="noStrike" cap="none" baseline="0" dirty="0"/>
          </a:p>
        </p:txBody>
      </p:sp>
      <p:sp>
        <p:nvSpPr>
          <p:cNvPr id="109" name="Shape 109"/>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dirty="0" smtClean="0">
                <a:solidFill>
                  <a:schemeClr val="dk2"/>
                </a:solidFill>
                <a:latin typeface="Calibri"/>
                <a:ea typeface="Calibri"/>
                <a:cs typeface="Calibri"/>
                <a:sym typeface="Calibri"/>
                <a:rtl val="0"/>
              </a:rPr>
              <a:t>Scott </a:t>
            </a:r>
            <a:r>
              <a:rPr lang="en-US" sz="2400" b="0" i="0" u="none" strike="noStrike" cap="none" baseline="0" dirty="0" err="1" smtClean="0">
                <a:solidFill>
                  <a:schemeClr val="dk2"/>
                </a:solidFill>
                <a:latin typeface="Calibri"/>
                <a:ea typeface="Calibri"/>
                <a:cs typeface="Calibri"/>
                <a:sym typeface="Calibri"/>
                <a:rtl val="0"/>
              </a:rPr>
              <a:t>Nicewonger</a:t>
            </a:r>
            <a:r>
              <a:rPr lang="en-US" sz="2400" b="0" i="0" u="none" strike="noStrike" cap="none" baseline="0" dirty="0" smtClean="0">
                <a:solidFill>
                  <a:schemeClr val="dk2"/>
                </a:solidFill>
                <a:latin typeface="Calibri"/>
                <a:ea typeface="Calibri"/>
                <a:cs typeface="Calibri"/>
                <a:sym typeface="Calibri"/>
                <a:rtl val="0"/>
              </a:rPr>
              <a:t>, EE Project Manager</a:t>
            </a:r>
            <a:endParaRPr lang="en-US" sz="2400" b="0" i="0" u="none" strike="noStrike" cap="none" baseline="0" dirty="0">
              <a:solidFill>
                <a:schemeClr val="dk2"/>
              </a:solidFill>
              <a:latin typeface="Calibri"/>
              <a:ea typeface="Calibri"/>
              <a:cs typeface="Calibri"/>
              <a:sym typeface="Calibri"/>
              <a:rtl val="0"/>
            </a:endParaRPr>
          </a:p>
        </p:txBody>
      </p:sp>
    </p:spTree>
    <p:extLst>
      <p:ext uri="{BB962C8B-B14F-4D97-AF65-F5344CB8AC3E}">
        <p14:creationId xmlns:p14="http://schemas.microsoft.com/office/powerpoint/2010/main" val="2359775206"/>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a:t>
            </a:r>
            <a:r>
              <a:rPr lang="en-US" dirty="0" smtClean="0"/>
              <a:t>Milestones (Electrical)</a:t>
            </a:r>
            <a:endParaRPr lang="en-US" dirty="0"/>
          </a:p>
        </p:txBody>
      </p:sp>
      <p:sp>
        <p:nvSpPr>
          <p:cNvPr id="5" name="Text Placeholder 4"/>
          <p:cNvSpPr>
            <a:spLocks noGrp="1"/>
          </p:cNvSpPr>
          <p:nvPr>
            <p:ph type="body" idx="1"/>
          </p:nvPr>
        </p:nvSpPr>
        <p:spPr/>
        <p:txBody>
          <a:bodyPr/>
          <a:lstStyle/>
          <a:p>
            <a:pPr>
              <a:buFont typeface="Wingdings" panose="05000000000000000000" pitchFamily="2" charset="2"/>
              <a:buChar char="Ø"/>
            </a:pPr>
            <a:r>
              <a:rPr lang="en-US" sz="2400" u="sng" dirty="0" smtClean="0"/>
              <a:t>Completed</a:t>
            </a:r>
          </a:p>
          <a:p>
            <a:pPr>
              <a:buFont typeface="Wingdings" panose="05000000000000000000" pitchFamily="2" charset="2"/>
              <a:buChar char="Ø"/>
            </a:pPr>
            <a:r>
              <a:rPr lang="en-US" dirty="0" smtClean="0"/>
              <a:t>Signal Path Testing</a:t>
            </a:r>
            <a:endParaRPr lang="en-US" dirty="0" smtClean="0"/>
          </a:p>
          <a:p>
            <a:pPr>
              <a:buFont typeface="Wingdings" panose="05000000000000000000" pitchFamily="2" charset="2"/>
              <a:buChar char="Ø"/>
            </a:pPr>
            <a:r>
              <a:rPr lang="en-US" dirty="0" smtClean="0"/>
              <a:t>VHDL </a:t>
            </a:r>
            <a:r>
              <a:rPr lang="en-US" dirty="0" smtClean="0"/>
              <a:t>Switching &amp; Timing </a:t>
            </a:r>
            <a:r>
              <a:rPr lang="en-US" dirty="0" smtClean="0"/>
              <a:t>Logic</a:t>
            </a:r>
          </a:p>
          <a:p>
            <a:pPr lvl="1">
              <a:buFont typeface="Wingdings" panose="05000000000000000000" pitchFamily="2" charset="2"/>
              <a:buChar char="Ø"/>
            </a:pPr>
            <a:r>
              <a:rPr lang="en-US" dirty="0" smtClean="0"/>
              <a:t>Manual VHDL Switching Verified</a:t>
            </a:r>
            <a:endParaRPr lang="en-US" dirty="0" smtClean="0"/>
          </a:p>
          <a:p>
            <a:pPr>
              <a:buFont typeface="Wingdings" panose="05000000000000000000" pitchFamily="2" charset="2"/>
              <a:buChar char="Ø"/>
            </a:pPr>
            <a:r>
              <a:rPr lang="en-US" dirty="0" smtClean="0"/>
              <a:t>Analog/Digital Conversion </a:t>
            </a:r>
            <a:r>
              <a:rPr lang="en-US" dirty="0" smtClean="0"/>
              <a:t>Logic</a:t>
            </a:r>
          </a:p>
          <a:p>
            <a:pPr>
              <a:buFont typeface="Wingdings" panose="05000000000000000000" pitchFamily="2" charset="2"/>
              <a:buChar char="Ø"/>
            </a:pPr>
            <a:r>
              <a:rPr lang="en-US" dirty="0" smtClean="0"/>
              <a:t>MATLAB </a:t>
            </a:r>
            <a:r>
              <a:rPr lang="en-US" dirty="0" smtClean="0"/>
              <a:t>Signal Processing Logic</a:t>
            </a:r>
          </a:p>
          <a:p>
            <a:pPr>
              <a:buFont typeface="Wingdings" panose="05000000000000000000" pitchFamily="2" charset="2"/>
              <a:buChar char="Ø"/>
            </a:pPr>
            <a:r>
              <a:rPr lang="en-US" dirty="0" smtClean="0"/>
              <a:t>Limited Display Functionality </a:t>
            </a:r>
            <a:endParaRPr lang="en-US" dirty="0"/>
          </a:p>
        </p:txBody>
      </p:sp>
      <p:sp>
        <p:nvSpPr>
          <p:cNvPr id="6" name="Text Placeholder 5"/>
          <p:cNvSpPr>
            <a:spLocks noGrp="1"/>
          </p:cNvSpPr>
          <p:nvPr>
            <p:ph type="body" idx="2"/>
          </p:nvPr>
        </p:nvSpPr>
        <p:spPr/>
        <p:txBody>
          <a:bodyPr>
            <a:normAutofit/>
          </a:bodyPr>
          <a:lstStyle/>
          <a:p>
            <a:pPr>
              <a:buFont typeface="Wingdings" panose="05000000000000000000" pitchFamily="2" charset="2"/>
              <a:buChar char="Ø"/>
            </a:pPr>
            <a:r>
              <a:rPr lang="en-US" sz="2400" u="sng" dirty="0" smtClean="0"/>
              <a:t>Upcoming</a:t>
            </a:r>
          </a:p>
          <a:p>
            <a:pPr>
              <a:buFont typeface="Wingdings" panose="05000000000000000000" pitchFamily="2" charset="2"/>
              <a:buChar char="Ø"/>
            </a:pPr>
            <a:r>
              <a:rPr lang="en-US" dirty="0" smtClean="0"/>
              <a:t>Migrate to New Structure </a:t>
            </a:r>
          </a:p>
          <a:p>
            <a:pPr lvl="1">
              <a:buFont typeface="Wingdings" panose="05000000000000000000" pitchFamily="2" charset="2"/>
              <a:buChar char="Ø"/>
            </a:pPr>
            <a:r>
              <a:rPr lang="en-US" dirty="0" smtClean="0"/>
              <a:t>Migration Validation Testing</a:t>
            </a:r>
          </a:p>
          <a:p>
            <a:pPr>
              <a:buFont typeface="Wingdings" panose="05000000000000000000" pitchFamily="2" charset="2"/>
              <a:buChar char="Ø"/>
            </a:pPr>
            <a:r>
              <a:rPr lang="en-US" dirty="0" smtClean="0"/>
              <a:t>Real-time VHDL Switching</a:t>
            </a:r>
          </a:p>
          <a:p>
            <a:pPr>
              <a:buFont typeface="Wingdings" panose="05000000000000000000" pitchFamily="2" charset="2"/>
              <a:buChar char="Ø"/>
            </a:pPr>
            <a:r>
              <a:rPr lang="en-US" dirty="0" smtClean="0"/>
              <a:t>Interface </a:t>
            </a:r>
            <a:r>
              <a:rPr lang="en-US" dirty="0" smtClean="0"/>
              <a:t>MATLAB &amp; FPGA </a:t>
            </a:r>
          </a:p>
          <a:p>
            <a:pPr>
              <a:buFont typeface="Wingdings" panose="05000000000000000000" pitchFamily="2" charset="2"/>
              <a:buChar char="Ø"/>
            </a:pPr>
            <a:r>
              <a:rPr lang="en-US" dirty="0" smtClean="0"/>
              <a:t>Dedicated Display </a:t>
            </a:r>
            <a:r>
              <a:rPr lang="en-US" dirty="0" smtClean="0"/>
              <a:t>Full-functionality</a:t>
            </a:r>
          </a:p>
          <a:p>
            <a:pPr>
              <a:buFont typeface="Wingdings" panose="05000000000000000000" pitchFamily="2" charset="2"/>
              <a:buChar char="Ø"/>
            </a:pPr>
            <a:r>
              <a:rPr lang="en-US" dirty="0" smtClean="0"/>
              <a:t>MATLAB GUI &amp; Display</a:t>
            </a:r>
          </a:p>
          <a:p>
            <a:pPr>
              <a:buFont typeface="Wingdings" panose="05000000000000000000" pitchFamily="2" charset="2"/>
              <a:buChar char="Ø"/>
            </a:pPr>
            <a:r>
              <a:rPr lang="en-US" dirty="0" smtClean="0"/>
              <a:t>Calibration Logic</a:t>
            </a:r>
            <a:endParaRPr lang="en-US" dirty="0" smtClean="0"/>
          </a:p>
          <a:p>
            <a:pPr>
              <a:buFont typeface="Wingdings" panose="05000000000000000000" pitchFamily="2" charset="2"/>
              <a:buChar char="Ø"/>
            </a:pPr>
            <a:r>
              <a:rPr lang="en-US" dirty="0"/>
              <a:t>RF </a:t>
            </a:r>
            <a:r>
              <a:rPr lang="en-US" dirty="0" smtClean="0"/>
              <a:t>Range Testing </a:t>
            </a: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2" name="Footer Placeholder 1"/>
          <p:cNvSpPr>
            <a:spLocks noGrp="1"/>
          </p:cNvSpPr>
          <p:nvPr>
            <p:ph type="ftr" idx="11"/>
          </p:nvPr>
        </p:nvSpPr>
        <p:spPr/>
        <p:txBody>
          <a:bodyPr/>
          <a:lstStyle/>
          <a:p>
            <a:r>
              <a:rPr lang="en-US" smtClean="0"/>
              <a:t>SAR Imager Team</a:t>
            </a:r>
            <a:endParaRPr lang="en-US"/>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34</a:t>
            </a:fld>
            <a:endParaRPr lang="en-US" sz="1050" b="0" i="0" u="none" strike="noStrike" cap="none" baseline="0" dirty="0">
              <a:solidFill>
                <a:srgbClr val="FFFFFF"/>
              </a:solidFill>
              <a:latin typeface="Calibri"/>
              <a:ea typeface="Calibri"/>
              <a:cs typeface="Calibri"/>
              <a:sym typeface="Calibri"/>
              <a:rtl val="0"/>
            </a:endParaRPr>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702705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b="0" i="0" u="none" strike="noStrike" cap="none" dirty="0" smtClean="0"/>
              <a:t>Structure Design</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dirty="0" smtClean="0">
                <a:solidFill>
                  <a:schemeClr val="dk2"/>
                </a:solidFill>
                <a:latin typeface="Calibri"/>
                <a:ea typeface="Calibri"/>
                <a:cs typeface="Calibri"/>
                <a:sym typeface="Calibri"/>
              </a:rPr>
              <a:t>LUKE BALDWIN</a:t>
            </a:r>
            <a:endParaRPr lang="en-US" sz="24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205763631"/>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Design Concepts </a:t>
            </a:r>
            <a:endParaRPr lang="en-US" dirty="0"/>
          </a:p>
        </p:txBody>
      </p:sp>
      <p:sp>
        <p:nvSpPr>
          <p:cNvPr id="3" name="Text Placeholder 2"/>
          <p:cNvSpPr>
            <a:spLocks noGrp="1"/>
          </p:cNvSpPr>
          <p:nvPr>
            <p:ph type="body" idx="1"/>
          </p:nvPr>
        </p:nvSpPr>
        <p:spPr>
          <a:xfrm>
            <a:off x="1097280" y="1846052"/>
            <a:ext cx="4937760" cy="647766"/>
          </a:xfrm>
        </p:spPr>
        <p:txBody>
          <a:bodyPr/>
          <a:lstStyle/>
          <a:p>
            <a:r>
              <a:rPr lang="en-US" dirty="0" smtClean="0"/>
              <a:t>Concept 1: 8020 Aluminum Bars</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7527" y="2639291"/>
            <a:ext cx="5038148" cy="3200400"/>
          </a:xfrm>
        </p:spPr>
      </p:pic>
      <p:sp>
        <p:nvSpPr>
          <p:cNvPr id="5" name="Text Placeholder 4"/>
          <p:cNvSpPr>
            <a:spLocks noGrp="1"/>
          </p:cNvSpPr>
          <p:nvPr>
            <p:ph type="body" sz="quarter" idx="3"/>
          </p:nvPr>
        </p:nvSpPr>
        <p:spPr/>
        <p:txBody>
          <a:bodyPr/>
          <a:lstStyle/>
          <a:p>
            <a:r>
              <a:rPr lang="en-US" dirty="0" smtClean="0"/>
              <a:t>Concept 2: Welded Aluminum Plates</a:t>
            </a:r>
            <a:endParaRPr lang="en-US"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90205" y="2582863"/>
            <a:ext cx="4593190" cy="3286125"/>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36</a:t>
            </a:fld>
            <a:endParaRPr lang="en-US"/>
          </a:p>
        </p:txBody>
      </p:sp>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1390750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Revision: Version 3</a:t>
            </a:r>
            <a:endParaRPr lang="en-US" dirty="0"/>
          </a:p>
        </p:txBody>
      </p:sp>
      <p:pic>
        <p:nvPicPr>
          <p:cNvPr id="2051" name="Picture 3" descr="C:\Users\Luke Baldwin\Desktop\Engineering\1 - Senior Design\Brainstorm Designs Luke\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521" y="1788521"/>
            <a:ext cx="5506695" cy="449296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half" idx="1"/>
          </p:nvPr>
        </p:nvSpPr>
        <p:spPr>
          <a:xfrm>
            <a:off x="1097280" y="1845734"/>
            <a:ext cx="4937760" cy="4023359"/>
          </a:xfrm>
        </p:spPr>
        <p:txBody>
          <a:bodyPr>
            <a:normAutofit/>
          </a:bodyPr>
          <a:lstStyle/>
          <a:p>
            <a:pPr>
              <a:buFont typeface="Wingdings" panose="05000000000000000000" pitchFamily="2" charset="2"/>
              <a:buChar char="Ø"/>
            </a:pPr>
            <a:r>
              <a:rPr lang="en-US" sz="2400" dirty="0" smtClean="0"/>
              <a:t> Continuation of 8020</a:t>
            </a:r>
          </a:p>
          <a:p>
            <a:pPr lvl="1">
              <a:buFont typeface="Wingdings" panose="05000000000000000000" pitchFamily="2" charset="2"/>
              <a:buChar char="Ø"/>
            </a:pPr>
            <a:r>
              <a:rPr lang="en-US" dirty="0" smtClean="0"/>
              <a:t> Change from 1” 10 series to 1.5” 15 series for increased beam strength</a:t>
            </a:r>
          </a:p>
          <a:p>
            <a:pPr>
              <a:buFont typeface="Wingdings" panose="05000000000000000000" pitchFamily="2" charset="2"/>
              <a:buChar char="Ø"/>
            </a:pPr>
            <a:r>
              <a:rPr lang="en-US" sz="2200" dirty="0" smtClean="0"/>
              <a:t> Rectangular Base added instead of arbitrary ground </a:t>
            </a:r>
          </a:p>
          <a:p>
            <a:pPr lvl="1">
              <a:buFont typeface="Wingdings" panose="05000000000000000000" pitchFamily="2" charset="2"/>
              <a:buChar char="Ø"/>
            </a:pPr>
            <a:r>
              <a:rPr lang="en-US" dirty="0" smtClean="0"/>
              <a:t>Caster to be added for relative mobility</a:t>
            </a:r>
          </a:p>
          <a:p>
            <a:pPr lvl="1">
              <a:buFont typeface="Wingdings" panose="05000000000000000000" pitchFamily="2" charset="2"/>
              <a:buChar char="Ø"/>
            </a:pPr>
            <a:r>
              <a:rPr lang="en-US" dirty="0" smtClean="0"/>
              <a:t>Arms added for ease transportation</a:t>
            </a:r>
          </a:p>
          <a:p>
            <a:pPr>
              <a:buFont typeface="Wingdings" panose="05000000000000000000" pitchFamily="2" charset="2"/>
              <a:buChar char="Ø"/>
            </a:pPr>
            <a:r>
              <a:rPr lang="en-US" sz="2200" dirty="0"/>
              <a:t> </a:t>
            </a:r>
            <a:r>
              <a:rPr lang="en-US" sz="2200" dirty="0" smtClean="0"/>
              <a:t>Connectors added</a:t>
            </a:r>
          </a:p>
          <a:p>
            <a:pPr lvl="1">
              <a:buFont typeface="Wingdings" panose="05000000000000000000" pitchFamily="2" charset="2"/>
              <a:buChar char="Ø"/>
            </a:pPr>
            <a:r>
              <a:rPr lang="en-US" dirty="0" smtClean="0"/>
              <a:t>Keeps the structure rigid</a:t>
            </a:r>
          </a:p>
          <a:p>
            <a:pPr lvl="1">
              <a:buFont typeface="Wingdings" panose="05000000000000000000" pitchFamily="2" charset="2"/>
              <a:buChar char="Ø"/>
            </a:pPr>
            <a:r>
              <a:rPr lang="en-US" dirty="0" smtClean="0"/>
              <a:t>Useful in weight and cost analysis </a:t>
            </a:r>
          </a:p>
          <a:p>
            <a:pPr lvl="1">
              <a:buFont typeface="Wingdings" panose="05000000000000000000" pitchFamily="2" charset="2"/>
              <a:buChar char="Ø"/>
            </a:pPr>
            <a:endParaRPr lang="en-US" sz="2000" dirty="0" smtClean="0"/>
          </a:p>
        </p:txBody>
      </p:sp>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37</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838856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Revision: Version 3.1</a:t>
            </a:r>
            <a:endParaRPr lang="en-US" dirty="0"/>
          </a:p>
        </p:txBody>
      </p:sp>
      <p:sp>
        <p:nvSpPr>
          <p:cNvPr id="3" name="Content Placeholder 2"/>
          <p:cNvSpPr>
            <a:spLocks noGrp="1"/>
          </p:cNvSpPr>
          <p:nvPr>
            <p:ph sz="half" idx="1"/>
          </p:nvPr>
        </p:nvSpPr>
        <p:spPr>
          <a:xfrm>
            <a:off x="1071880" y="2048934"/>
            <a:ext cx="4937760" cy="4023359"/>
          </a:xfrm>
        </p:spPr>
        <p:txBody>
          <a:bodyPr/>
          <a:lstStyle/>
          <a:p>
            <a:pPr>
              <a:buFont typeface="Wingdings" panose="05000000000000000000" pitchFamily="2" charset="2"/>
              <a:buChar char="Ø"/>
            </a:pPr>
            <a:r>
              <a:rPr lang="en-US" dirty="0" smtClean="0"/>
              <a:t> </a:t>
            </a:r>
            <a:r>
              <a:rPr lang="en-US" sz="2400" dirty="0" smtClean="0"/>
              <a:t>Moment analysis saw potential foreword rotation</a:t>
            </a:r>
          </a:p>
          <a:p>
            <a:pPr>
              <a:buFont typeface="Wingdings" panose="05000000000000000000" pitchFamily="2" charset="2"/>
              <a:buChar char="Ø"/>
            </a:pPr>
            <a:r>
              <a:rPr lang="en-US" sz="2400" dirty="0"/>
              <a:t> </a:t>
            </a:r>
            <a:r>
              <a:rPr lang="en-US" sz="2400" dirty="0" smtClean="0"/>
              <a:t>Base width extended to 30” </a:t>
            </a:r>
          </a:p>
          <a:p>
            <a:pPr lvl="1">
              <a:buFont typeface="Wingdings" panose="05000000000000000000" pitchFamily="2" charset="2"/>
              <a:buChar char="Ø"/>
            </a:pPr>
            <a:r>
              <a:rPr lang="en-US" sz="2000" dirty="0" smtClean="0"/>
              <a:t>Increases wheel base for better mobility</a:t>
            </a:r>
          </a:p>
          <a:p>
            <a:pPr lvl="1">
              <a:buFont typeface="Wingdings" panose="05000000000000000000" pitchFamily="2" charset="2"/>
              <a:buChar char="Ø"/>
            </a:pPr>
            <a:r>
              <a:rPr lang="en-US" sz="2000" dirty="0" smtClean="0"/>
              <a:t>Front of structure supported </a:t>
            </a:r>
            <a:endParaRPr lang="en-US" sz="20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8238" y="1950100"/>
            <a:ext cx="5476394" cy="4231759"/>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38</a:t>
            </a:fld>
            <a:endParaRPr lang="en-US"/>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3303249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Revision: Version 4</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smtClean="0"/>
              <a:t> Weight analysis of V3.1 was 174 </a:t>
            </a:r>
            <a:r>
              <a:rPr lang="en-US" dirty="0" err="1" smtClean="0"/>
              <a:t>lbs</a:t>
            </a:r>
            <a:r>
              <a:rPr lang="en-US" dirty="0" smtClean="0"/>
              <a:t> without electrical components</a:t>
            </a:r>
          </a:p>
          <a:p>
            <a:pPr>
              <a:buFont typeface="Wingdings" panose="05000000000000000000" pitchFamily="2" charset="2"/>
              <a:buChar char="Ø"/>
            </a:pPr>
            <a:r>
              <a:rPr lang="en-US" dirty="0"/>
              <a:t> </a:t>
            </a:r>
            <a:r>
              <a:rPr lang="en-US" dirty="0" smtClean="0"/>
              <a:t>Return to 10 series to reduce weight to 80lb goal </a:t>
            </a:r>
          </a:p>
          <a:p>
            <a:pPr>
              <a:buFont typeface="Wingdings" panose="05000000000000000000" pitchFamily="2" charset="2"/>
              <a:buChar char="Ø"/>
            </a:pPr>
            <a:r>
              <a:rPr lang="en-US" dirty="0"/>
              <a:t> </a:t>
            </a:r>
            <a:r>
              <a:rPr lang="en-US" dirty="0" smtClean="0"/>
              <a:t> Beam along front removed for potential reflections</a:t>
            </a:r>
          </a:p>
          <a:p>
            <a:pPr>
              <a:buFont typeface="Wingdings" panose="05000000000000000000" pitchFamily="2" charset="2"/>
              <a:buChar char="Ø"/>
            </a:pPr>
            <a:r>
              <a:rPr lang="en-US" dirty="0"/>
              <a:t> </a:t>
            </a:r>
            <a:r>
              <a:rPr lang="en-US" dirty="0" smtClean="0"/>
              <a:t>Introduction of leveling casters for alignment </a:t>
            </a:r>
          </a:p>
          <a:p>
            <a:pPr>
              <a:buFont typeface="Wingdings" panose="05000000000000000000" pitchFamily="2" charset="2"/>
              <a:buChar char="Ø"/>
            </a:pPr>
            <a:r>
              <a:rPr lang="en-US" dirty="0"/>
              <a:t> </a:t>
            </a:r>
            <a:r>
              <a:rPr lang="en-US" dirty="0" smtClean="0"/>
              <a:t>Addition of triangle pieces for extra support</a:t>
            </a:r>
          </a:p>
          <a:p>
            <a:pPr>
              <a:buFont typeface="Wingdings" panose="05000000000000000000" pitchFamily="2" charset="2"/>
              <a:buChar char="Ø"/>
            </a:pPr>
            <a:r>
              <a:rPr lang="en-US" dirty="0"/>
              <a:t> </a:t>
            </a:r>
            <a:r>
              <a:rPr lang="en-US" dirty="0" smtClean="0"/>
              <a:t>Weight reduced to ~55 </a:t>
            </a:r>
            <a:r>
              <a:rPr lang="en-US" dirty="0" err="1" smtClean="0"/>
              <a:t>lbs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0192" y="1846263"/>
            <a:ext cx="4233216" cy="4022725"/>
          </a:xfrm>
        </p:spPr>
      </p:pic>
      <p:cxnSp>
        <p:nvCxnSpPr>
          <p:cNvPr id="6" name="Straight Arrow Connector 5"/>
          <p:cNvCxnSpPr/>
          <p:nvPr/>
        </p:nvCxnSpPr>
        <p:spPr>
          <a:xfrm>
            <a:off x="6658377" y="5603081"/>
            <a:ext cx="3447648" cy="706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 name="Text Box 2"/>
          <p:cNvSpPr txBox="1">
            <a:spLocks noChangeArrowheads="1"/>
          </p:cNvSpPr>
          <p:nvPr/>
        </p:nvSpPr>
        <p:spPr bwMode="auto">
          <a:xfrm>
            <a:off x="8887142" y="5667674"/>
            <a:ext cx="956310" cy="336118"/>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smtClean="0">
                <a:effectLst/>
                <a:latin typeface="Times New Roman"/>
                <a:ea typeface="Times New Roman"/>
              </a:rPr>
              <a:t>66”</a:t>
            </a:r>
            <a:endParaRPr lang="en-US" sz="1200" dirty="0">
              <a:effectLst/>
              <a:latin typeface="Times New Roman"/>
              <a:ea typeface="Times New Roman"/>
            </a:endParaRPr>
          </a:p>
        </p:txBody>
      </p:sp>
      <p:cxnSp>
        <p:nvCxnSpPr>
          <p:cNvPr id="12" name="Straight Arrow Connector 11"/>
          <p:cNvCxnSpPr/>
          <p:nvPr/>
        </p:nvCxnSpPr>
        <p:spPr>
          <a:xfrm flipH="1" flipV="1">
            <a:off x="8060532" y="1890713"/>
            <a:ext cx="321669" cy="35433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5" name="Text Box 2"/>
          <p:cNvSpPr txBox="1">
            <a:spLocks noChangeArrowheads="1"/>
          </p:cNvSpPr>
          <p:nvPr/>
        </p:nvSpPr>
        <p:spPr bwMode="auto">
          <a:xfrm>
            <a:off x="7930832" y="4264324"/>
            <a:ext cx="956310" cy="336118"/>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smtClean="0">
                <a:effectLst/>
                <a:latin typeface="Times New Roman"/>
                <a:ea typeface="Times New Roman"/>
              </a:rPr>
              <a:t>67”</a:t>
            </a:r>
            <a:endParaRPr lang="en-US" sz="1200" dirty="0">
              <a:effectLst/>
              <a:latin typeface="Times New Roman"/>
              <a:ea typeface="Times New Roman"/>
            </a:endParaRPr>
          </a:p>
        </p:txBody>
      </p:sp>
      <p:cxnSp>
        <p:nvCxnSpPr>
          <p:cNvPr id="18" name="Straight Arrow Connector 17"/>
          <p:cNvCxnSpPr/>
          <p:nvPr/>
        </p:nvCxnSpPr>
        <p:spPr>
          <a:xfrm flipH="1">
            <a:off x="10179844" y="5107781"/>
            <a:ext cx="583406" cy="5659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5" name="Text Box 2"/>
          <p:cNvSpPr txBox="1">
            <a:spLocks noChangeArrowheads="1"/>
          </p:cNvSpPr>
          <p:nvPr/>
        </p:nvSpPr>
        <p:spPr bwMode="auto">
          <a:xfrm>
            <a:off x="10399235" y="5331855"/>
            <a:ext cx="956310" cy="336118"/>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smtClean="0">
                <a:effectLst/>
                <a:latin typeface="Times New Roman"/>
                <a:ea typeface="Times New Roman"/>
              </a:rPr>
              <a:t>30”</a:t>
            </a:r>
            <a:endParaRPr lang="en-US" sz="1200" dirty="0">
              <a:effectLst/>
              <a:latin typeface="Times New Roman"/>
              <a:ea typeface="Times New Roman"/>
            </a:endParaRPr>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8" name="Slide Number Placeholder 7"/>
          <p:cNvSpPr>
            <a:spLocks noGrp="1"/>
          </p:cNvSpPr>
          <p:nvPr>
            <p:ph type="sldNum" sz="quarter" idx="12"/>
          </p:nvPr>
        </p:nvSpPr>
        <p:spPr/>
        <p:txBody>
          <a:bodyPr/>
          <a:lstStyle/>
          <a:p>
            <a:fld id="{703D5B72-A720-44FC-8017-B2C9BDBBADC0}" type="slidenum">
              <a:rPr lang="en-US" smtClean="0"/>
              <a:t>39</a:t>
            </a:fld>
            <a:endParaRPr lang="en-US"/>
          </a:p>
        </p:txBody>
      </p:sp>
      <p:sp>
        <p:nvSpPr>
          <p:cNvPr id="13"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2028667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Project Scope</a:t>
            </a:r>
          </a:p>
          <a:p>
            <a:pPr>
              <a:buFont typeface="Wingdings" panose="05000000000000000000" pitchFamily="2" charset="2"/>
              <a:buChar char="Ø"/>
            </a:pPr>
            <a:r>
              <a:rPr lang="en-US" dirty="0" smtClean="0"/>
              <a:t>1</a:t>
            </a:r>
            <a:r>
              <a:rPr lang="en-US" baseline="30000" dirty="0" smtClean="0"/>
              <a:t>st</a:t>
            </a:r>
            <a:r>
              <a:rPr lang="en-US" dirty="0" smtClean="0"/>
              <a:t> Generation</a:t>
            </a:r>
          </a:p>
          <a:p>
            <a:pPr>
              <a:buFont typeface="Wingdings" panose="05000000000000000000" pitchFamily="2" charset="2"/>
              <a:buChar char="Ø"/>
            </a:pPr>
            <a:r>
              <a:rPr lang="en-US" dirty="0" smtClean="0"/>
              <a:t>SAR Theory</a:t>
            </a:r>
          </a:p>
          <a:p>
            <a:pPr>
              <a:buFont typeface="Wingdings" panose="05000000000000000000" pitchFamily="2" charset="2"/>
              <a:buChar char="Ø"/>
            </a:pPr>
            <a:r>
              <a:rPr lang="en-US" dirty="0" smtClean="0"/>
              <a:t>Signal &amp; Data Processing</a:t>
            </a:r>
          </a:p>
          <a:p>
            <a:pPr>
              <a:buFont typeface="Wingdings" panose="05000000000000000000" pitchFamily="2" charset="2"/>
              <a:buChar char="Ø"/>
            </a:pPr>
            <a:r>
              <a:rPr lang="en-US" dirty="0" smtClean="0"/>
              <a:t>SAR Structure &amp; Horns</a:t>
            </a:r>
          </a:p>
          <a:p>
            <a:pPr>
              <a:buFont typeface="Wingdings" panose="05000000000000000000" pitchFamily="2" charset="2"/>
              <a:buChar char="Ø"/>
            </a:pPr>
            <a:r>
              <a:rPr lang="en-US" dirty="0" smtClean="0"/>
              <a:t>Calibration &amp; Testing</a:t>
            </a:r>
          </a:p>
          <a:p>
            <a:pPr>
              <a:buFont typeface="Wingdings" panose="05000000000000000000" pitchFamily="2" charset="2"/>
              <a:buChar char="Ø"/>
            </a:pPr>
            <a:r>
              <a:rPr lang="en-US" dirty="0" smtClean="0"/>
              <a:t>Future Plans</a:t>
            </a:r>
            <a:endParaRPr lang="en-US" dirty="0"/>
          </a:p>
        </p:txBody>
      </p:sp>
      <p:sp>
        <p:nvSpPr>
          <p:cNvPr id="4" name="Footer Placeholder 3"/>
          <p:cNvSpPr>
            <a:spLocks noGrp="1"/>
          </p:cNvSpPr>
          <p:nvPr>
            <p:ph type="ftr" sz="quarter" idx="11"/>
          </p:nvPr>
        </p:nvSpPr>
        <p:spPr/>
        <p:txBody>
          <a:bodyPr/>
          <a:lstStyle/>
          <a:p>
            <a:r>
              <a:rPr lang="en-US" dirty="0" smtClean="0"/>
              <a:t>SAR Imager Team</a:t>
            </a:r>
            <a:endParaRPr lang="en-US" dirty="0"/>
          </a:p>
        </p:txBody>
      </p:sp>
      <p:sp>
        <p:nvSpPr>
          <p:cNvPr id="5" name="Slide Number Placeholder 4"/>
          <p:cNvSpPr>
            <a:spLocks noGrp="1"/>
          </p:cNvSpPr>
          <p:nvPr>
            <p:ph type="sldNum" sz="quarter" idx="12"/>
          </p:nvPr>
        </p:nvSpPr>
        <p:spPr/>
        <p:txBody>
          <a:bodyPr/>
          <a:lstStyle/>
          <a:p>
            <a:fld id="{703D5B72-A720-44FC-8017-B2C9BDBBADC0}" type="slidenum">
              <a:rPr lang="en-US" smtClean="0"/>
              <a:t>4</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spTree>
    <p:extLst>
      <p:ext uri="{BB962C8B-B14F-4D97-AF65-F5344CB8AC3E}">
        <p14:creationId xmlns:p14="http://schemas.microsoft.com/office/powerpoint/2010/main" val="3874328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Assembly </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smtClean="0"/>
              <a:t> Physically assembled this version (4hrs)</a:t>
            </a:r>
          </a:p>
          <a:p>
            <a:pPr>
              <a:buFont typeface="Wingdings" panose="05000000000000000000" pitchFamily="2" charset="2"/>
              <a:buChar char="Ø"/>
            </a:pPr>
            <a:r>
              <a:rPr lang="en-US" dirty="0"/>
              <a:t> </a:t>
            </a:r>
            <a:r>
              <a:rPr lang="en-US" dirty="0" smtClean="0"/>
              <a:t>Some noted challenges</a:t>
            </a:r>
          </a:p>
          <a:p>
            <a:pPr lvl="1">
              <a:buFont typeface="Wingdings" panose="05000000000000000000" pitchFamily="2" charset="2"/>
              <a:buChar char="Ø"/>
            </a:pPr>
            <a:r>
              <a:rPr lang="en-US" dirty="0" smtClean="0"/>
              <a:t>Leveling casters small 2” plastic wheel </a:t>
            </a:r>
          </a:p>
          <a:p>
            <a:pPr lvl="1">
              <a:buFont typeface="Wingdings" panose="05000000000000000000" pitchFamily="2" charset="2"/>
              <a:buChar char="Ø"/>
            </a:pPr>
            <a:r>
              <a:rPr lang="en-US" dirty="0" smtClean="0"/>
              <a:t>Slight bend in horizontal beam</a:t>
            </a:r>
          </a:p>
          <a:p>
            <a:pPr lvl="1">
              <a:buFont typeface="Wingdings" panose="05000000000000000000" pitchFamily="2" charset="2"/>
              <a:buChar char="Ø"/>
            </a:pPr>
            <a:r>
              <a:rPr lang="en-US" dirty="0" smtClean="0"/>
              <a:t>Front and back base beams oscillate independently if shook</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72017" y="1846263"/>
            <a:ext cx="3829567" cy="4022725"/>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40</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418882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Force Analysis</a:t>
            </a:r>
            <a:endParaRPr lang="en-US" dirty="0"/>
          </a:p>
        </p:txBody>
      </p:sp>
      <p:sp>
        <p:nvSpPr>
          <p:cNvPr id="3" name="Content Placeholder 2"/>
          <p:cNvSpPr>
            <a:spLocks noGrp="1"/>
          </p:cNvSpPr>
          <p:nvPr>
            <p:ph sz="half" idx="1"/>
          </p:nvPr>
        </p:nvSpPr>
        <p:spPr>
          <a:xfrm>
            <a:off x="1135380" y="1820334"/>
            <a:ext cx="7614920" cy="4023359"/>
          </a:xfrm>
        </p:spPr>
        <p:txBody>
          <a:bodyPr/>
          <a:lstStyle/>
          <a:p>
            <a:pPr>
              <a:buFont typeface="Wingdings" panose="05000000000000000000" pitchFamily="2" charset="2"/>
              <a:buChar char="Ø"/>
            </a:pPr>
            <a:r>
              <a:rPr lang="en-US" dirty="0"/>
              <a:t> </a:t>
            </a:r>
            <a:r>
              <a:rPr lang="en-US" dirty="0" smtClean="0"/>
              <a:t>Performed a force analysis to check deflection and find improvements</a:t>
            </a:r>
          </a:p>
          <a:p>
            <a:pPr>
              <a:buFont typeface="Wingdings" panose="05000000000000000000" pitchFamily="2" charset="2"/>
              <a:buChar char="Ø"/>
            </a:pPr>
            <a:r>
              <a:rPr lang="en-US" dirty="0" smtClean="0"/>
              <a:t> Application of test force in center of beam with rigid endpoints</a:t>
            </a:r>
          </a:p>
          <a:p>
            <a:pPr>
              <a:buFont typeface="Wingdings" panose="05000000000000000000" pitchFamily="2" charset="2"/>
              <a:buChar char="Ø"/>
            </a:pPr>
            <a:r>
              <a:rPr lang="en-US" dirty="0" smtClean="0"/>
              <a:t> Force set to 20 </a:t>
            </a:r>
            <a:r>
              <a:rPr lang="en-US" dirty="0" err="1" smtClean="0"/>
              <a:t>lbs</a:t>
            </a:r>
            <a:r>
              <a:rPr lang="en-US" dirty="0" smtClean="0"/>
              <a:t> to account for the vertical beam and half of component box </a:t>
            </a:r>
          </a:p>
          <a:p>
            <a:pPr>
              <a:buFont typeface="Wingdings" panose="05000000000000000000" pitchFamily="2" charset="2"/>
              <a:buChar char="Ø"/>
            </a:pPr>
            <a:r>
              <a:rPr lang="en-US" dirty="0"/>
              <a:t> </a:t>
            </a:r>
            <a:r>
              <a:rPr lang="en-US" dirty="0" smtClean="0"/>
              <a:t>Length set to 62”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1960" y="3947632"/>
            <a:ext cx="4388140" cy="2143747"/>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41</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2297207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Force Analysis Results </a:t>
            </a:r>
            <a:endParaRPr lang="en-US" dirty="0"/>
          </a:p>
        </p:txBody>
      </p:sp>
      <p:sp>
        <p:nvSpPr>
          <p:cNvPr id="3" name="Text Placeholder 2"/>
          <p:cNvSpPr>
            <a:spLocks noGrp="1"/>
          </p:cNvSpPr>
          <p:nvPr>
            <p:ph type="body" idx="1"/>
          </p:nvPr>
        </p:nvSpPr>
        <p:spPr/>
        <p:txBody>
          <a:bodyPr/>
          <a:lstStyle/>
          <a:p>
            <a:r>
              <a:rPr lang="en-US" dirty="0" smtClean="0"/>
              <a:t>Original 1010</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4503" y="3083585"/>
            <a:ext cx="945221" cy="1703477"/>
          </a:xfrm>
        </p:spPr>
      </p:pic>
      <p:sp>
        <p:nvSpPr>
          <p:cNvPr id="5" name="Text Placeholder 4"/>
          <p:cNvSpPr>
            <a:spLocks noGrp="1"/>
          </p:cNvSpPr>
          <p:nvPr>
            <p:ph type="body" sz="quarter" idx="3"/>
          </p:nvPr>
        </p:nvSpPr>
        <p:spPr/>
        <p:txBody>
          <a:bodyPr/>
          <a:lstStyle/>
          <a:p>
            <a:r>
              <a:rPr lang="en-US" dirty="0" smtClean="0"/>
              <a:t>New 1020</a:t>
            </a:r>
            <a:endParaRPr lang="en-US" dirty="0"/>
          </a:p>
        </p:txBody>
      </p:sp>
      <p:sp>
        <p:nvSpPr>
          <p:cNvPr id="6" name="Content Placeholder 5"/>
          <p:cNvSpPr>
            <a:spLocks noGrp="1"/>
          </p:cNvSpPr>
          <p:nvPr>
            <p:ph sz="quarter" idx="4"/>
          </p:nvPr>
        </p:nvSpPr>
        <p:spPr>
          <a:xfrm>
            <a:off x="1133395" y="5217673"/>
            <a:ext cx="4937760" cy="554389"/>
          </a:xfrm>
        </p:spPr>
        <p:txBody>
          <a:bodyPr/>
          <a:lstStyle/>
          <a:p>
            <a:pPr>
              <a:buFont typeface="Arial" pitchFamily="34" charset="0"/>
              <a:buChar char="•"/>
            </a:pPr>
            <a:r>
              <a:rPr lang="en-US" dirty="0" smtClean="0"/>
              <a:t> Total Deflection</a:t>
            </a:r>
            <a:r>
              <a:rPr lang="en-US" dirty="0"/>
              <a:t>: 0.0623 </a:t>
            </a:r>
            <a:r>
              <a:rPr lang="en-US" dirty="0" smtClean="0"/>
              <a:t>In</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576" y="3301823"/>
            <a:ext cx="1152686" cy="1267002"/>
          </a:xfrm>
          <a:prstGeom prst="rect">
            <a:avLst/>
          </a:prstGeom>
        </p:spPr>
      </p:pic>
      <p:sp>
        <p:nvSpPr>
          <p:cNvPr id="9" name="Content Placeholder 5"/>
          <p:cNvSpPr txBox="1">
            <a:spLocks/>
          </p:cNvSpPr>
          <p:nvPr/>
        </p:nvSpPr>
        <p:spPr>
          <a:xfrm>
            <a:off x="6314995" y="5194478"/>
            <a:ext cx="4937760" cy="83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dirty="0" smtClean="0"/>
              <a:t> Total Deflection</a:t>
            </a:r>
            <a:r>
              <a:rPr lang="en-US" dirty="0"/>
              <a:t>: 0.0098 </a:t>
            </a:r>
            <a:r>
              <a:rPr lang="en-US" dirty="0" smtClean="0"/>
              <a:t>In</a:t>
            </a:r>
          </a:p>
          <a:p>
            <a:pPr>
              <a:buFont typeface="Arial" pitchFamily="34" charset="0"/>
              <a:buChar char="•"/>
            </a:pPr>
            <a:r>
              <a:rPr lang="en-US" dirty="0"/>
              <a:t> </a:t>
            </a:r>
            <a:r>
              <a:rPr lang="en-US" dirty="0" smtClean="0"/>
              <a:t>6x less deformation</a:t>
            </a:r>
            <a:endParaRPr lang="en-US" dirty="0"/>
          </a:p>
        </p:txBody>
      </p:sp>
      <p:cxnSp>
        <p:nvCxnSpPr>
          <p:cNvPr id="11" name="Straight Arrow Connector 10"/>
          <p:cNvCxnSpPr/>
          <p:nvPr/>
        </p:nvCxnSpPr>
        <p:spPr>
          <a:xfrm>
            <a:off x="2270919" y="2743200"/>
            <a:ext cx="0" cy="7493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17619" y="2451100"/>
            <a:ext cx="0" cy="7493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SAR Imager Team</a:t>
            </a:r>
            <a:endParaRPr lang="en-US"/>
          </a:p>
        </p:txBody>
      </p:sp>
      <p:sp>
        <p:nvSpPr>
          <p:cNvPr id="10" name="Slide Number Placeholder 9"/>
          <p:cNvSpPr>
            <a:spLocks noGrp="1"/>
          </p:cNvSpPr>
          <p:nvPr>
            <p:ph type="sldNum" sz="quarter" idx="12"/>
          </p:nvPr>
        </p:nvSpPr>
        <p:spPr/>
        <p:txBody>
          <a:bodyPr/>
          <a:lstStyle/>
          <a:p>
            <a:fld id="{703D5B72-A720-44FC-8017-B2C9BDBBADC0}" type="slidenum">
              <a:rPr lang="en-US" smtClean="0"/>
              <a:t>42</a:t>
            </a:fld>
            <a:endParaRPr lang="en-US"/>
          </a:p>
        </p:txBody>
      </p:sp>
      <p:sp>
        <p:nvSpPr>
          <p:cNvPr id="13"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1883167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Structure Revision: Version 5</a:t>
            </a:r>
            <a:endParaRPr lang="en-US" dirty="0"/>
          </a:p>
        </p:txBody>
      </p:sp>
      <p:sp>
        <p:nvSpPr>
          <p:cNvPr id="3" name="Content Placeholder 2"/>
          <p:cNvSpPr>
            <a:spLocks noGrp="1"/>
          </p:cNvSpPr>
          <p:nvPr>
            <p:ph sz="half" idx="1"/>
          </p:nvPr>
        </p:nvSpPr>
        <p:spPr>
          <a:xfrm>
            <a:off x="1097280" y="1845734"/>
            <a:ext cx="4937760" cy="4389966"/>
          </a:xfrm>
        </p:spPr>
        <p:txBody>
          <a:bodyPr>
            <a:normAutofit/>
          </a:bodyPr>
          <a:lstStyle/>
          <a:p>
            <a:pPr>
              <a:buFont typeface="Wingdings" panose="05000000000000000000" pitchFamily="2" charset="2"/>
              <a:buChar char="Ø"/>
            </a:pPr>
            <a:r>
              <a:rPr lang="en-US" dirty="0" smtClean="0"/>
              <a:t> Modification of current structure</a:t>
            </a:r>
          </a:p>
          <a:p>
            <a:pPr lvl="1">
              <a:buFont typeface="Wingdings" panose="05000000000000000000" pitchFamily="2" charset="2"/>
              <a:buChar char="Ø"/>
            </a:pPr>
            <a:r>
              <a:rPr lang="en-US" dirty="0" smtClean="0"/>
              <a:t>Weight no longer issue</a:t>
            </a:r>
          </a:p>
          <a:p>
            <a:pPr lvl="1">
              <a:buFont typeface="Wingdings" panose="05000000000000000000" pitchFamily="2" charset="2"/>
              <a:buChar char="Ø"/>
            </a:pPr>
            <a:r>
              <a:rPr lang="en-US" dirty="0" smtClean="0"/>
              <a:t>Goal is for a stable structure</a:t>
            </a:r>
          </a:p>
          <a:p>
            <a:pPr>
              <a:buFont typeface="Wingdings" panose="05000000000000000000" pitchFamily="2" charset="2"/>
              <a:buChar char="Ø"/>
            </a:pPr>
            <a:r>
              <a:rPr lang="en-US" dirty="0" smtClean="0"/>
              <a:t>Switch to rubber 4” casters</a:t>
            </a:r>
          </a:p>
          <a:p>
            <a:pPr lvl="1">
              <a:buFont typeface="Wingdings" panose="05000000000000000000" pitchFamily="2" charset="2"/>
              <a:buChar char="Ø"/>
            </a:pPr>
            <a:r>
              <a:rPr lang="en-US" dirty="0" smtClean="0"/>
              <a:t>No leveling caster presents alignment dilemma</a:t>
            </a:r>
          </a:p>
          <a:p>
            <a:pPr lvl="1">
              <a:buFont typeface="Wingdings" panose="05000000000000000000" pitchFamily="2" charset="2"/>
              <a:buChar char="Ø"/>
            </a:pPr>
            <a:r>
              <a:rPr lang="en-US" dirty="0" smtClean="0"/>
              <a:t>Solved with foot floor lock (red) and adjustable vibration feet (yellow)</a:t>
            </a:r>
          </a:p>
          <a:p>
            <a:pPr>
              <a:buFont typeface="Wingdings" panose="05000000000000000000" pitchFamily="2" charset="2"/>
              <a:buChar char="Ø"/>
            </a:pPr>
            <a:r>
              <a:rPr lang="en-US" dirty="0"/>
              <a:t> </a:t>
            </a:r>
            <a:r>
              <a:rPr lang="en-US" dirty="0" smtClean="0"/>
              <a:t>More 45 degree pieces added to resist forward vibration resistance and rotation</a:t>
            </a:r>
          </a:p>
          <a:p>
            <a:pPr>
              <a:buFont typeface="Wingdings" panose="05000000000000000000" pitchFamily="2" charset="2"/>
              <a:buChar char="Ø"/>
            </a:pPr>
            <a:r>
              <a:rPr lang="en-US" dirty="0"/>
              <a:t> </a:t>
            </a:r>
            <a:r>
              <a:rPr lang="en-US" dirty="0" smtClean="0"/>
              <a:t>Base pieces changed to 1020 </a:t>
            </a:r>
          </a:p>
          <a:p>
            <a:pPr>
              <a:buFont typeface="Wingdings" panose="05000000000000000000" pitchFamily="2" charset="2"/>
              <a:buChar char="Ø"/>
            </a:pPr>
            <a:r>
              <a:rPr lang="en-US" dirty="0"/>
              <a:t> </a:t>
            </a:r>
            <a:r>
              <a:rPr lang="en-US" dirty="0" smtClean="0"/>
              <a:t>1030 piece added to middle of base to join halves</a:t>
            </a:r>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3469" y="1846264"/>
            <a:ext cx="4138531" cy="4351858"/>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43</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LUKE BALDWIN</a:t>
            </a:r>
            <a:endParaRPr lang="en-US" dirty="0"/>
          </a:p>
        </p:txBody>
      </p:sp>
    </p:spTree>
    <p:extLst>
      <p:ext uri="{BB962C8B-B14F-4D97-AF65-F5344CB8AC3E}">
        <p14:creationId xmlns:p14="http://schemas.microsoft.com/office/powerpoint/2010/main" val="3130201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b="0" i="0" u="none" strike="noStrike" cap="none" dirty="0" smtClean="0"/>
              <a:t>Component Housing</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dirty="0">
                <a:solidFill>
                  <a:schemeClr val="dk2"/>
                </a:solidFill>
                <a:latin typeface="Calibri"/>
                <a:ea typeface="Calibri"/>
                <a:cs typeface="Calibri"/>
                <a:sym typeface="Calibri"/>
              </a:rPr>
              <a:t>JULIAN RODRIGUEZ</a:t>
            </a:r>
          </a:p>
        </p:txBody>
      </p:sp>
    </p:spTree>
    <p:extLst>
      <p:ext uri="{BB962C8B-B14F-4D97-AF65-F5344CB8AC3E}">
        <p14:creationId xmlns:p14="http://schemas.microsoft.com/office/powerpoint/2010/main" val="3984295145"/>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40823" y="810878"/>
            <a:ext cx="10058398" cy="700127"/>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Component Housing - Final Iteration</a:t>
            </a:r>
            <a:endParaRPr lang="en-US" sz="4800" b="0" i="0" u="none" strike="noStrike" cap="none" dirty="0">
              <a:solidFill>
                <a:srgbClr val="3F3F3F"/>
              </a:solidFill>
              <a:latin typeface="Calibri"/>
              <a:ea typeface="Calibri"/>
              <a:cs typeface="Calibri"/>
              <a:sym typeface="Calibri"/>
            </a:endParaRPr>
          </a:p>
        </p:txBody>
      </p:sp>
      <p:sp>
        <p:nvSpPr>
          <p:cNvPr id="73" name="Shape 73"/>
          <p:cNvSpPr/>
          <p:nvPr/>
        </p:nvSpPr>
        <p:spPr>
          <a:xfrm>
            <a:off x="5978819" y="3275111"/>
            <a:ext cx="284051"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400" kern="0" dirty="0">
                <a:solidFill>
                  <a:srgbClr val="000000"/>
                </a:solidFill>
                <a:ea typeface="Arial"/>
                <a:cs typeface="Arial"/>
                <a:sym typeface="Arial"/>
                <a:rtl val="0"/>
              </a:rPr>
              <a:t>  </a:t>
            </a:r>
          </a:p>
        </p:txBody>
      </p:sp>
      <p:sp>
        <p:nvSpPr>
          <p:cNvPr id="74" name="Shape 74"/>
          <p:cNvSpPr/>
          <p:nvPr/>
        </p:nvSpPr>
        <p:spPr>
          <a:xfrm>
            <a:off x="5978819" y="3275111"/>
            <a:ext cx="234360"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400" kern="0" dirty="0">
                <a:solidFill>
                  <a:srgbClr val="000000"/>
                </a:solidFill>
                <a:ea typeface="Arial"/>
                <a:cs typeface="Arial"/>
                <a:sym typeface="Arial"/>
                <a:rtl val="0"/>
              </a:rPr>
              <a:t> </a:t>
            </a:r>
          </a:p>
        </p:txBody>
      </p:sp>
      <p:sp>
        <p:nvSpPr>
          <p:cNvPr id="78" name="Shape 78"/>
          <p:cNvSpPr txBox="1">
            <a:spLocks noGrp="1"/>
          </p:cNvSpPr>
          <p:nvPr>
            <p:ph type="ftr" idx="11"/>
          </p:nvPr>
        </p:nvSpPr>
        <p:spPr>
          <a:xfrm>
            <a:off x="3686185" y="6459785"/>
            <a:ext cx="4822799" cy="365099"/>
          </a:xfrm>
          <a:prstGeom prst="rect">
            <a:avLst/>
          </a:prstGeom>
          <a:noFill/>
          <a:ln>
            <a:noFill/>
          </a:ln>
        </p:spPr>
        <p:txBody>
          <a:bodyPr lIns="91425" tIns="45700" rIns="91425" bIns="45700" anchor="ctr" anchorCtr="0">
            <a:noAutofit/>
          </a:bodyPr>
          <a:lstStyle/>
          <a:p>
            <a:pPr>
              <a:buSzPct val="25000"/>
            </a:pPr>
            <a:r>
              <a:rPr lang="en-US" smtClean="0"/>
              <a:t>SAR Imager Team</a:t>
            </a:r>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38" b="89498" l="8121" r="92848"/>
                    </a14:imgEffect>
                  </a14:imgLayer>
                </a14:imgProps>
              </a:ext>
              <a:ext uri="{28A0092B-C50C-407E-A947-70E740481C1C}">
                <a14:useLocalDpi xmlns:a14="http://schemas.microsoft.com/office/drawing/2010/main" val="0"/>
              </a:ext>
            </a:extLst>
          </a:blip>
          <a:srcRect/>
          <a:stretch>
            <a:fillRect/>
          </a:stretch>
        </p:blipFill>
        <p:spPr bwMode="auto">
          <a:xfrm>
            <a:off x="1091646" y="1684548"/>
            <a:ext cx="540708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0823" y="3902815"/>
            <a:ext cx="5355014" cy="414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7324834" y="1911022"/>
            <a:ext cx="3657600" cy="4724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Aluminum 6061</a:t>
            </a:r>
          </a:p>
          <a:p>
            <a:pPr>
              <a:buClr>
                <a:srgbClr val="1CADE4"/>
              </a:buClr>
              <a:buFont typeface="Wingdings" panose="05000000000000000000" pitchFamily="2" charset="2"/>
              <a:buChar char="Ø"/>
            </a:pPr>
            <a:r>
              <a:rPr lang="en-US" kern="0" dirty="0" smtClean="0">
                <a:rtl val="0"/>
              </a:rPr>
              <a:t>Exterior panel mounted connectors</a:t>
            </a:r>
          </a:p>
          <a:p>
            <a:pPr lvl="1">
              <a:buClr>
                <a:srgbClr val="1CADE4"/>
              </a:buClr>
              <a:buFont typeface="Wingdings" panose="05000000000000000000" pitchFamily="2" charset="2"/>
              <a:buChar char="Ø"/>
            </a:pPr>
            <a:r>
              <a:rPr lang="en-US" kern="0" dirty="0" smtClean="0">
                <a:rtl val="0"/>
              </a:rPr>
              <a:t>VGA</a:t>
            </a:r>
          </a:p>
          <a:p>
            <a:pPr lvl="1">
              <a:buClr>
                <a:srgbClr val="1CADE4"/>
              </a:buClr>
              <a:buFont typeface="Wingdings" panose="05000000000000000000" pitchFamily="2" charset="2"/>
              <a:buChar char="Ø"/>
            </a:pPr>
            <a:r>
              <a:rPr lang="en-US" kern="0" dirty="0" smtClean="0">
                <a:rtl val="0"/>
              </a:rPr>
              <a:t>USB x2</a:t>
            </a:r>
          </a:p>
          <a:p>
            <a:pPr lvl="1">
              <a:buClr>
                <a:srgbClr val="1CADE4"/>
              </a:buClr>
              <a:buFont typeface="Wingdings" panose="05000000000000000000" pitchFamily="2" charset="2"/>
              <a:buChar char="Ø"/>
            </a:pPr>
            <a:r>
              <a:rPr lang="en-US" kern="0" dirty="0" smtClean="0">
                <a:rtl val="0"/>
              </a:rPr>
              <a:t>Power</a:t>
            </a:r>
          </a:p>
          <a:p>
            <a:pPr lvl="1">
              <a:buClr>
                <a:srgbClr val="1CADE4"/>
              </a:buClr>
              <a:buFont typeface="Wingdings" panose="05000000000000000000" pitchFamily="2" charset="2"/>
              <a:buChar char="Ø"/>
            </a:pPr>
            <a:r>
              <a:rPr lang="en-US" kern="0" dirty="0" smtClean="0">
                <a:rtl val="0"/>
              </a:rPr>
              <a:t>SMA</a:t>
            </a:r>
          </a:p>
          <a:p>
            <a:pPr>
              <a:buClr>
                <a:srgbClr val="1CADE4"/>
              </a:buClr>
              <a:buFont typeface="Wingdings" panose="05000000000000000000" pitchFamily="2" charset="2"/>
              <a:buChar char="Ø"/>
            </a:pPr>
            <a:r>
              <a:rPr lang="en-US" kern="0" dirty="0" smtClean="0">
                <a:rtl val="0"/>
              </a:rPr>
              <a:t>24”x17”x5” at 0.09” thickness</a:t>
            </a:r>
          </a:p>
          <a:p>
            <a:pPr>
              <a:buClr>
                <a:srgbClr val="1CADE4"/>
              </a:buClr>
              <a:buFont typeface="Wingdings" panose="05000000000000000000" pitchFamily="2" charset="2"/>
              <a:buChar char="Ø"/>
            </a:pPr>
            <a:r>
              <a:rPr lang="en-US" kern="0" dirty="0" smtClean="0">
                <a:rtl val="0"/>
              </a:rPr>
              <a:t>Weight: 12.9 </a:t>
            </a:r>
            <a:r>
              <a:rPr lang="en-US" kern="0" dirty="0" err="1" smtClean="0">
                <a:rtl val="0"/>
              </a:rPr>
              <a:t>lbs</a:t>
            </a:r>
            <a:endParaRPr lang="en-US" kern="0" dirty="0" smtClean="0">
              <a:rtl val="0"/>
            </a:endParaRPr>
          </a:p>
          <a:p>
            <a:pPr>
              <a:buClr>
                <a:srgbClr val="1CADE4"/>
              </a:buClr>
              <a:buFont typeface="Wingdings" panose="05000000000000000000" pitchFamily="2" charset="2"/>
              <a:buChar char="Ø"/>
            </a:pPr>
            <a:r>
              <a:rPr lang="en-US" kern="0" dirty="0" smtClean="0">
                <a:rtl val="0"/>
              </a:rPr>
              <a:t>Lockable</a:t>
            </a:r>
          </a:p>
          <a:p>
            <a:pPr>
              <a:buClr>
                <a:srgbClr val="1CADE4"/>
              </a:buClr>
            </a:pPr>
            <a:endParaRPr lang="en-US" kern="0" dirty="0" smtClean="0">
              <a:rtl val="0"/>
            </a:endParaRPr>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45</a:t>
            </a:fld>
            <a:endParaRPr lang="en-US" sz="1050">
              <a:solidFill>
                <a:srgbClr val="FFFFFF"/>
              </a:solidFill>
              <a:latin typeface="Calibri"/>
              <a:ea typeface="Calibri"/>
              <a:cs typeface="Calibri"/>
              <a:sym typeface="Calibri"/>
            </a:endParaRPr>
          </a:p>
        </p:txBody>
      </p:sp>
      <p:sp>
        <p:nvSpPr>
          <p:cNvPr id="1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JULIAN RODRIGUEZ</a:t>
            </a:r>
            <a:endParaRPr lang="en-US" dirty="0"/>
          </a:p>
        </p:txBody>
      </p:sp>
    </p:spTree>
    <p:extLst>
      <p:ext uri="{BB962C8B-B14F-4D97-AF65-F5344CB8AC3E}">
        <p14:creationId xmlns:p14="http://schemas.microsoft.com/office/powerpoint/2010/main" val="2707268870"/>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76980"/>
            <a:ext cx="10058398" cy="852455"/>
          </a:xfrm>
        </p:spPr>
        <p:txBody>
          <a:bodyPr/>
          <a:lstStyle/>
          <a:p>
            <a:pPr algn="ctr"/>
            <a:r>
              <a:rPr lang="en-US" dirty="0"/>
              <a:t>Component </a:t>
            </a:r>
            <a:r>
              <a:rPr lang="en-US" dirty="0" smtClean="0"/>
              <a:t>Housing </a:t>
            </a:r>
            <a:r>
              <a:rPr lang="en-US" dirty="0"/>
              <a:t>- Final Iteration</a:t>
            </a:r>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46</a:t>
            </a:fld>
            <a:endParaRPr lang="en-US" sz="1050">
              <a:solidFill>
                <a:srgbClr val="FFFFFF"/>
              </a:solidFill>
              <a:latin typeface="Calibri"/>
              <a:ea typeface="Calibri"/>
              <a:cs typeface="Calibri"/>
              <a:sym typeface="Calibri"/>
            </a:endParaRPr>
          </a:p>
        </p:txBody>
      </p:sp>
      <p:sp>
        <p:nvSpPr>
          <p:cNvPr id="6" name="Rectangle 5"/>
          <p:cNvSpPr/>
          <p:nvPr/>
        </p:nvSpPr>
        <p:spPr>
          <a:xfrm>
            <a:off x="1047135" y="1460090"/>
            <a:ext cx="10191136" cy="516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rtl val="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83" b="98943" l="7951" r="92049"/>
                    </a14:imgEffect>
                  </a14:imgLayer>
                </a14:imgProps>
              </a:ext>
              <a:ext uri="{28A0092B-C50C-407E-A947-70E740481C1C}">
                <a14:useLocalDpi xmlns:a14="http://schemas.microsoft.com/office/drawing/2010/main" val="0"/>
              </a:ext>
            </a:extLst>
          </a:blip>
          <a:srcRect/>
          <a:stretch>
            <a:fillRect/>
          </a:stretch>
        </p:blipFill>
        <p:spPr bwMode="auto">
          <a:xfrm>
            <a:off x="914399" y="638909"/>
            <a:ext cx="4911213" cy="57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87403" y="1674840"/>
            <a:ext cx="7152990" cy="553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idx="11"/>
          </p:nvPr>
        </p:nvSpPr>
        <p:spPr/>
        <p:txBody>
          <a:bodyPr/>
          <a:lstStyle/>
          <a:p>
            <a:r>
              <a:rPr lang="en-US" smtClean="0"/>
              <a:t>SAR Imager Team</a:t>
            </a:r>
            <a:endParaRPr lang="en-US"/>
          </a:p>
        </p:txBody>
      </p:sp>
      <p:sp>
        <p:nvSpPr>
          <p:cNvPr id="1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JULIAN RODRIGUEZ</a:t>
            </a:r>
            <a:endParaRPr lang="en-US" dirty="0"/>
          </a:p>
        </p:txBody>
      </p:sp>
    </p:spTree>
    <p:extLst>
      <p:ext uri="{BB962C8B-B14F-4D97-AF65-F5344CB8AC3E}">
        <p14:creationId xmlns:p14="http://schemas.microsoft.com/office/powerpoint/2010/main" val="1526588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097279" y="286603"/>
            <a:ext cx="10058398" cy="1450755"/>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New Thermal </a:t>
            </a:r>
            <a:r>
              <a:rPr lang="en-US" sz="4800" b="0" i="0" u="none" strike="noStrike" cap="none" dirty="0">
                <a:solidFill>
                  <a:srgbClr val="3F3F3F"/>
                </a:solidFill>
                <a:latin typeface="Calibri"/>
                <a:ea typeface="Calibri"/>
                <a:cs typeface="Calibri"/>
                <a:sym typeface="Calibri"/>
              </a:rPr>
              <a:t>Analysis: Component Box</a:t>
            </a:r>
          </a:p>
        </p:txBody>
      </p:sp>
      <p:sp>
        <p:nvSpPr>
          <p:cNvPr id="84" name="Shape 8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a:buSzPct val="25000"/>
            </a:pPr>
            <a:r>
              <a:rPr lang="en-US" smtClean="0"/>
              <a:t>SAR Imager Team</a:t>
            </a:r>
            <a:endParaRPr lang="en-US" dirty="0"/>
          </a:p>
        </p:txBody>
      </p:sp>
      <p:sp>
        <p:nvSpPr>
          <p:cNvPr id="85" name="Shape 8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47</a:t>
            </a:fld>
            <a:endParaRPr lang="en-US" sz="1050">
              <a:solidFill>
                <a:srgbClr val="FFFFFF"/>
              </a:solidFill>
              <a:latin typeface="Calibri"/>
              <a:ea typeface="Calibri"/>
              <a:cs typeface="Calibri"/>
              <a:sym typeface="Calibri"/>
            </a:endParaRPr>
          </a:p>
        </p:txBody>
      </p:sp>
      <p:pic>
        <p:nvPicPr>
          <p:cNvPr id="9" name="Shape 101"/>
          <p:cNvPicPr preferRelativeResize="0"/>
          <p:nvPr/>
        </p:nvPicPr>
        <p:blipFill rotWithShape="1">
          <a:blip r:embed="rId3">
            <a:alphaModFix/>
          </a:blip>
          <a:srcRect/>
          <a:stretch/>
        </p:blipFill>
        <p:spPr>
          <a:xfrm rot="16200000">
            <a:off x="1868806" y="1889495"/>
            <a:ext cx="2295524" cy="3838575"/>
          </a:xfrm>
          <a:prstGeom prst="rect">
            <a:avLst/>
          </a:prstGeom>
          <a:noFill/>
          <a:ln>
            <a:noFill/>
          </a:ln>
        </p:spPr>
      </p:pic>
      <p:sp>
        <p:nvSpPr>
          <p:cNvPr id="10" name="Shape 104"/>
          <p:cNvSpPr/>
          <p:nvPr/>
        </p:nvSpPr>
        <p:spPr>
          <a:xfrm rot="-5400000">
            <a:off x="2600312" y="2394889"/>
            <a:ext cx="832512" cy="532261"/>
          </a:xfrm>
          <a:prstGeom prst="rightArrow">
            <a:avLst>
              <a:gd name="adj1" fmla="val 50000"/>
              <a:gd name="adj2" fmla="val 50000"/>
            </a:avLst>
          </a:prstGeom>
          <a:solidFill>
            <a:srgbClr val="FF0000"/>
          </a:solidFill>
          <a:ln w="25400" cap="flat" cmpd="sng">
            <a:solidFill>
              <a:srgbClr val="147EA6"/>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rtl val="0"/>
            </a:endParaRPr>
          </a:p>
        </p:txBody>
      </p:sp>
      <p:sp>
        <p:nvSpPr>
          <p:cNvPr id="11" name="Shape 104"/>
          <p:cNvSpPr/>
          <p:nvPr/>
        </p:nvSpPr>
        <p:spPr>
          <a:xfrm rot="10800000">
            <a:off x="568357" y="3542651"/>
            <a:ext cx="832512" cy="532261"/>
          </a:xfrm>
          <a:prstGeom prst="rightArrow">
            <a:avLst>
              <a:gd name="adj1" fmla="val 50000"/>
              <a:gd name="adj2" fmla="val 50000"/>
            </a:avLst>
          </a:prstGeom>
          <a:solidFill>
            <a:srgbClr val="FF0000"/>
          </a:solidFill>
          <a:ln w="25400" cap="flat" cmpd="sng">
            <a:solidFill>
              <a:srgbClr val="147EA6"/>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rtl val="0"/>
            </a:endParaRPr>
          </a:p>
        </p:txBody>
      </p:sp>
      <p:sp>
        <p:nvSpPr>
          <p:cNvPr id="12" name="Shape 104"/>
          <p:cNvSpPr/>
          <p:nvPr/>
        </p:nvSpPr>
        <p:spPr>
          <a:xfrm>
            <a:off x="4519600" y="3566310"/>
            <a:ext cx="832512" cy="532261"/>
          </a:xfrm>
          <a:prstGeom prst="rightArrow">
            <a:avLst>
              <a:gd name="adj1" fmla="val 50000"/>
              <a:gd name="adj2" fmla="val 50000"/>
            </a:avLst>
          </a:prstGeom>
          <a:solidFill>
            <a:srgbClr val="FF0000"/>
          </a:solidFill>
          <a:ln w="25400" cap="flat" cmpd="sng">
            <a:solidFill>
              <a:srgbClr val="147EA6"/>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rtl val="0"/>
            </a:endParaRPr>
          </a:p>
        </p:txBody>
      </p:sp>
      <p:sp>
        <p:nvSpPr>
          <p:cNvPr id="13" name="Shape 104"/>
          <p:cNvSpPr/>
          <p:nvPr/>
        </p:nvSpPr>
        <p:spPr>
          <a:xfrm rot="5400000">
            <a:off x="2600311" y="4803954"/>
            <a:ext cx="832512" cy="532261"/>
          </a:xfrm>
          <a:prstGeom prst="rightArrow">
            <a:avLst>
              <a:gd name="adj1" fmla="val 50000"/>
              <a:gd name="adj2" fmla="val 50000"/>
            </a:avLst>
          </a:prstGeom>
          <a:solidFill>
            <a:srgbClr val="FF0000"/>
          </a:solidFill>
          <a:ln w="25400" cap="flat" cmpd="sng">
            <a:solidFill>
              <a:srgbClr val="147EA6"/>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rtl val="0"/>
            </a:endParaRPr>
          </a:p>
        </p:txBody>
      </p:sp>
      <p:sp>
        <p:nvSpPr>
          <p:cNvPr id="14" name="Shape 104"/>
          <p:cNvSpPr/>
          <p:nvPr/>
        </p:nvSpPr>
        <p:spPr>
          <a:xfrm rot="2455919">
            <a:off x="3269929" y="4007765"/>
            <a:ext cx="832512" cy="532261"/>
          </a:xfrm>
          <a:prstGeom prst="rightArrow">
            <a:avLst>
              <a:gd name="adj1" fmla="val 50000"/>
              <a:gd name="adj2" fmla="val 50000"/>
            </a:avLst>
          </a:prstGeom>
          <a:solidFill>
            <a:srgbClr val="FF0000"/>
          </a:solidFill>
          <a:ln w="25400" cap="flat" cmpd="sng">
            <a:solidFill>
              <a:srgbClr val="147EA6"/>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rtl val="0"/>
            </a:endParaRPr>
          </a:p>
        </p:txBody>
      </p:sp>
      <p:sp>
        <p:nvSpPr>
          <p:cNvPr id="15" name="Shape 104"/>
          <p:cNvSpPr/>
          <p:nvPr/>
        </p:nvSpPr>
        <p:spPr>
          <a:xfrm rot="13261095">
            <a:off x="1917924" y="3109035"/>
            <a:ext cx="832512" cy="532261"/>
          </a:xfrm>
          <a:prstGeom prst="rightArrow">
            <a:avLst>
              <a:gd name="adj1" fmla="val 50000"/>
              <a:gd name="adj2" fmla="val 50000"/>
            </a:avLst>
          </a:prstGeom>
          <a:solidFill>
            <a:srgbClr val="FF0000"/>
          </a:solidFill>
          <a:ln w="25400" cap="flat" cmpd="sng">
            <a:solidFill>
              <a:srgbClr val="147EA6"/>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rtl val="0"/>
            </a:endParaRPr>
          </a:p>
        </p:txBody>
      </p:sp>
      <p:sp>
        <p:nvSpPr>
          <p:cNvPr id="16" name="Shape 97"/>
          <p:cNvSpPr/>
          <p:nvPr/>
        </p:nvSpPr>
        <p:spPr>
          <a:xfrm>
            <a:off x="6418181" y="1860884"/>
            <a:ext cx="4794299" cy="42672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rtl val="0"/>
            </a:endParaRPr>
          </a:p>
        </p:txBody>
      </p:sp>
      <p:pic>
        <p:nvPicPr>
          <p:cNvPr id="17" name="Shape 100"/>
          <p:cNvPicPr preferRelativeResize="0"/>
          <p:nvPr/>
        </p:nvPicPr>
        <p:blipFill rotWithShape="1">
          <a:blip r:embed="rId4">
            <a:alphaModFix/>
          </a:blip>
          <a:srcRect/>
          <a:stretch/>
        </p:blipFill>
        <p:spPr>
          <a:xfrm>
            <a:off x="6732336" y="2184018"/>
            <a:ext cx="4193318" cy="766761"/>
          </a:xfrm>
          <a:prstGeom prst="rect">
            <a:avLst/>
          </a:prstGeom>
          <a:noFill/>
          <a:ln>
            <a:noFill/>
          </a:ln>
        </p:spPr>
      </p:pic>
      <p:pic>
        <p:nvPicPr>
          <p:cNvPr id="3" name="Picture 2"/>
          <p:cNvPicPr>
            <a:picLocks noChangeAspect="1"/>
          </p:cNvPicPr>
          <p:nvPr/>
        </p:nvPicPr>
        <p:blipFill>
          <a:blip r:embed="rId5"/>
          <a:stretch>
            <a:fillRect/>
          </a:stretch>
        </p:blipFill>
        <p:spPr>
          <a:xfrm>
            <a:off x="6718671" y="3236616"/>
            <a:ext cx="4193318" cy="1113578"/>
          </a:xfrm>
          <a:prstGeom prst="rect">
            <a:avLst/>
          </a:prstGeom>
        </p:spPr>
      </p:pic>
      <p:pic>
        <p:nvPicPr>
          <p:cNvPr id="4" name="Picture 3"/>
          <p:cNvPicPr>
            <a:picLocks noChangeAspect="1"/>
          </p:cNvPicPr>
          <p:nvPr/>
        </p:nvPicPr>
        <p:blipFill>
          <a:blip r:embed="rId6"/>
          <a:stretch>
            <a:fillRect/>
          </a:stretch>
        </p:blipFill>
        <p:spPr>
          <a:xfrm>
            <a:off x="6732336" y="4638656"/>
            <a:ext cx="4274851" cy="1087345"/>
          </a:xfrm>
          <a:prstGeom prst="rect">
            <a:avLst/>
          </a:prstGeom>
        </p:spPr>
      </p:pic>
      <p:sp>
        <p:nvSpPr>
          <p:cNvPr id="1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JULIAN RODRIGUEZ</a:t>
            </a:r>
            <a:endParaRPr lang="en-US" dirty="0"/>
          </a:p>
        </p:txBody>
      </p:sp>
    </p:spTree>
    <p:extLst>
      <p:ext uri="{BB962C8B-B14F-4D97-AF65-F5344CB8AC3E}">
        <p14:creationId xmlns:p14="http://schemas.microsoft.com/office/powerpoint/2010/main" val="3121499162"/>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097279" y="286603"/>
            <a:ext cx="10058398" cy="1450755"/>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Electromagnetic Interference &amp; Shielding</a:t>
            </a:r>
            <a:endParaRPr lang="en-US" sz="4800" b="0" i="0" u="none" strike="noStrike" cap="none" dirty="0">
              <a:solidFill>
                <a:srgbClr val="3F3F3F"/>
              </a:solidFill>
              <a:latin typeface="Calibri"/>
              <a:ea typeface="Calibri"/>
              <a:cs typeface="Calibri"/>
              <a:sym typeface="Calibri"/>
            </a:endParaRPr>
          </a:p>
        </p:txBody>
      </p:sp>
      <p:sp>
        <p:nvSpPr>
          <p:cNvPr id="95" name="Shape 9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a:buSzPct val="25000"/>
            </a:pPr>
            <a:r>
              <a:rPr lang="en-US" smtClean="0"/>
              <a:t>SAR Imager Team</a:t>
            </a:r>
            <a:endParaRPr lang="en-US" dirty="0"/>
          </a:p>
        </p:txBody>
      </p:sp>
      <p:sp>
        <p:nvSpPr>
          <p:cNvPr id="96" name="Shape 96"/>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48</a:t>
            </a:fld>
            <a:endParaRPr lang="en-US" sz="1050" dirty="0">
              <a:solidFill>
                <a:srgbClr val="FFFFFF"/>
              </a:solidFill>
              <a:latin typeface="Calibri"/>
              <a:ea typeface="Calibri"/>
              <a:cs typeface="Calibri"/>
              <a:sym typeface="Calibri"/>
            </a:endParaRPr>
          </a:p>
        </p:txBody>
      </p:sp>
      <p:sp>
        <p:nvSpPr>
          <p:cNvPr id="2" name="Rectangle 1"/>
          <p:cNvSpPr/>
          <p:nvPr/>
        </p:nvSpPr>
        <p:spPr>
          <a:xfrm>
            <a:off x="902367" y="2025332"/>
            <a:ext cx="3720885" cy="4032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rtl val="0"/>
            </a:endParaRPr>
          </a:p>
        </p:txBody>
      </p:sp>
      <p:sp>
        <p:nvSpPr>
          <p:cNvPr id="18" name="Content Placeholder 2"/>
          <p:cNvSpPr txBox="1">
            <a:spLocks/>
          </p:cNvSpPr>
          <p:nvPr/>
        </p:nvSpPr>
        <p:spPr>
          <a:xfrm>
            <a:off x="7434792" y="2164171"/>
            <a:ext cx="3720885" cy="429561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Electromagnetic interference must be minimized when designing an electrical component housing</a:t>
            </a:r>
          </a:p>
          <a:p>
            <a:pPr>
              <a:buClr>
                <a:srgbClr val="1CADE4"/>
              </a:buClr>
              <a:buFont typeface="Wingdings" panose="05000000000000000000" pitchFamily="2" charset="2"/>
              <a:buChar char="Ø"/>
            </a:pPr>
            <a:r>
              <a:rPr lang="en-US" kern="0" dirty="0" smtClean="0">
                <a:rtl val="0"/>
              </a:rPr>
              <a:t>Methods used to minimize EMI include simplifying circuitry, and shielding via gaskets</a:t>
            </a:r>
          </a:p>
          <a:p>
            <a:pPr lvl="1">
              <a:buClr>
                <a:srgbClr val="1CADE4"/>
              </a:buClr>
              <a:buFont typeface="Wingdings" panose="05000000000000000000" pitchFamily="2" charset="2"/>
              <a:buChar char="Ø"/>
            </a:pPr>
            <a:r>
              <a:rPr lang="en-US" kern="0" dirty="0" smtClean="0">
                <a:rtl val="0"/>
              </a:rPr>
              <a:t>Conductive elastomer</a:t>
            </a:r>
          </a:p>
          <a:p>
            <a:pPr>
              <a:buClr>
                <a:srgbClr val="1CADE4"/>
              </a:buClr>
              <a:buFont typeface="Wingdings" panose="05000000000000000000" pitchFamily="2" charset="2"/>
              <a:buChar char="Ø"/>
            </a:pPr>
            <a:r>
              <a:rPr lang="en-US" kern="0" dirty="0" smtClean="0">
                <a:rtl val="0"/>
              </a:rPr>
              <a:t>Make every surface sealed with a conductive material</a:t>
            </a:r>
          </a:p>
        </p:txBody>
      </p:sp>
      <p:pic>
        <p:nvPicPr>
          <p:cNvPr id="3" name="Picture 2"/>
          <p:cNvPicPr>
            <a:picLocks noChangeAspect="1"/>
          </p:cNvPicPr>
          <p:nvPr/>
        </p:nvPicPr>
        <p:blipFill rotWithShape="1">
          <a:blip r:embed="rId3"/>
          <a:srcRect b="28595"/>
          <a:stretch/>
        </p:blipFill>
        <p:spPr>
          <a:xfrm>
            <a:off x="902367" y="2164171"/>
            <a:ext cx="6337817" cy="3500029"/>
          </a:xfrm>
          <a:prstGeom prst="rect">
            <a:avLst/>
          </a:prstGeom>
        </p:spPr>
      </p:pic>
      <p:sp>
        <p:nvSpPr>
          <p:cNvPr id="13" name="Rectangle 12"/>
          <p:cNvSpPr/>
          <p:nvPr/>
        </p:nvSpPr>
        <p:spPr>
          <a:xfrm rot="19328861" flipH="1">
            <a:off x="2273745" y="2419053"/>
            <a:ext cx="97914" cy="21697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rtl val="0"/>
            </a:endParaRPr>
          </a:p>
        </p:txBody>
      </p:sp>
      <p:pic>
        <p:nvPicPr>
          <p:cNvPr id="14" name="Picture 13"/>
          <p:cNvPicPr>
            <a:picLocks noChangeAspect="1"/>
          </p:cNvPicPr>
          <p:nvPr/>
        </p:nvPicPr>
        <p:blipFill>
          <a:blip r:embed="rId4"/>
          <a:stretch>
            <a:fillRect/>
          </a:stretch>
        </p:blipFill>
        <p:spPr>
          <a:xfrm>
            <a:off x="5331983" y="2536888"/>
            <a:ext cx="1464795" cy="1846042"/>
          </a:xfrm>
          <a:prstGeom prst="rect">
            <a:avLst/>
          </a:prstGeom>
        </p:spPr>
      </p:pic>
      <p:pic>
        <p:nvPicPr>
          <p:cNvPr id="20" name="Picture 19"/>
          <p:cNvPicPr>
            <a:picLocks noChangeAspect="1"/>
          </p:cNvPicPr>
          <p:nvPr/>
        </p:nvPicPr>
        <p:blipFill>
          <a:blip r:embed="rId4"/>
          <a:stretch>
            <a:fillRect/>
          </a:stretch>
        </p:blipFill>
        <p:spPr>
          <a:xfrm rot="18497953">
            <a:off x="3609906" y="2820219"/>
            <a:ext cx="2456569" cy="3032134"/>
          </a:xfrm>
          <a:prstGeom prst="rect">
            <a:avLst/>
          </a:prstGeom>
        </p:spPr>
      </p:pic>
      <p:pic>
        <p:nvPicPr>
          <p:cNvPr id="21" name="Picture 20"/>
          <p:cNvPicPr>
            <a:picLocks noChangeAspect="1"/>
          </p:cNvPicPr>
          <p:nvPr/>
        </p:nvPicPr>
        <p:blipFill>
          <a:blip r:embed="rId4"/>
          <a:stretch>
            <a:fillRect/>
          </a:stretch>
        </p:blipFill>
        <p:spPr>
          <a:xfrm rot="18497953">
            <a:off x="2327429" y="1105433"/>
            <a:ext cx="2435762" cy="3006452"/>
          </a:xfrm>
          <a:prstGeom prst="rect">
            <a:avLst/>
          </a:prstGeom>
        </p:spPr>
      </p:pic>
      <p:sp>
        <p:nvSpPr>
          <p:cNvPr id="15" name="Donut 14"/>
          <p:cNvSpPr/>
          <p:nvPr/>
        </p:nvSpPr>
        <p:spPr>
          <a:xfrm>
            <a:off x="4268004" y="4877655"/>
            <a:ext cx="273040" cy="26202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000000"/>
              </a:solidFill>
              <a:sym typeface="Arial"/>
              <a:rtl val="0"/>
            </a:endParaRPr>
          </a:p>
        </p:txBody>
      </p:sp>
      <p:sp>
        <p:nvSpPr>
          <p:cNvPr id="23" name="Donut 22"/>
          <p:cNvSpPr/>
          <p:nvPr/>
        </p:nvSpPr>
        <p:spPr>
          <a:xfrm>
            <a:off x="4912871" y="4884143"/>
            <a:ext cx="273040" cy="262024"/>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000000"/>
              </a:solidFill>
              <a:sym typeface="Arial"/>
              <a:rtl val="0"/>
            </a:endParaRPr>
          </a:p>
        </p:txBody>
      </p:sp>
      <p:sp>
        <p:nvSpPr>
          <p:cNvPr id="24" name="Donut 23"/>
          <p:cNvSpPr/>
          <p:nvPr/>
        </p:nvSpPr>
        <p:spPr>
          <a:xfrm>
            <a:off x="5435234" y="4981575"/>
            <a:ext cx="89180" cy="91671"/>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000000"/>
              </a:solidFill>
              <a:sym typeface="Arial"/>
              <a:rtl val="0"/>
            </a:endParaRPr>
          </a:p>
        </p:txBody>
      </p:sp>
      <p:sp>
        <p:nvSpPr>
          <p:cNvPr id="1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JULIAN RODRIGUEZ</a:t>
            </a:r>
            <a:endParaRPr lang="en-US" dirty="0"/>
          </a:p>
        </p:txBody>
      </p:sp>
    </p:spTree>
    <p:extLst>
      <p:ext uri="{BB962C8B-B14F-4D97-AF65-F5344CB8AC3E}">
        <p14:creationId xmlns:p14="http://schemas.microsoft.com/office/powerpoint/2010/main" val="1981468111"/>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b="0" i="0" u="none" strike="noStrike" cap="none" dirty="0" smtClean="0"/>
              <a:t>Horn Holders</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cap="none" dirty="0" smtClean="0">
                <a:solidFill>
                  <a:schemeClr val="dk2"/>
                </a:solidFill>
                <a:latin typeface="Calibri"/>
                <a:ea typeface="Calibri"/>
                <a:cs typeface="Calibri"/>
                <a:sym typeface="Calibri"/>
              </a:rPr>
              <a:t>DESMOND PRESSEY</a:t>
            </a:r>
            <a:endParaRPr lang="en-US" sz="24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45040954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 Introduction</a:t>
            </a:r>
            <a:endParaRPr lang="en-US" dirty="0"/>
          </a:p>
        </p:txBody>
      </p:sp>
      <p:sp>
        <p:nvSpPr>
          <p:cNvPr id="3" name="Text Placeholder 2"/>
          <p:cNvSpPr>
            <a:spLocks noGrp="1"/>
          </p:cNvSpPr>
          <p:nvPr>
            <p:ph type="body" idx="1"/>
          </p:nvPr>
        </p:nvSpPr>
        <p:spPr/>
        <p:txBody>
          <a:bodyPr/>
          <a:lstStyle/>
          <a:p>
            <a:pPr marL="0" indent="0">
              <a:spcBef>
                <a:spcPts val="600"/>
              </a:spcBef>
              <a:buNone/>
            </a:pPr>
            <a:r>
              <a:rPr lang="en-US" b="1" dirty="0"/>
              <a:t>What is an SAR?</a:t>
            </a:r>
          </a:p>
          <a:p>
            <a:pPr>
              <a:spcBef>
                <a:spcPts val="600"/>
              </a:spcBef>
            </a:pPr>
            <a:r>
              <a:rPr lang="en-US" i="1" u="sng" dirty="0"/>
              <a:t>Synthetic Aperture Radar</a:t>
            </a:r>
            <a:r>
              <a:rPr lang="en-US" i="1" dirty="0"/>
              <a:t>: </a:t>
            </a:r>
            <a:r>
              <a:rPr lang="en-US" dirty="0"/>
              <a:t>Typically, a </a:t>
            </a:r>
            <a:r>
              <a:rPr lang="en-US" dirty="0" smtClean="0"/>
              <a:t>single </a:t>
            </a:r>
            <a:r>
              <a:rPr lang="en-US" dirty="0"/>
              <a:t>antenna is attached to an aircraft flying over a target zone capturing several high resolution images to create a single image map. </a:t>
            </a:r>
            <a:endParaRPr lang="en-US" dirty="0" smtClean="0"/>
          </a:p>
          <a:p>
            <a:pPr lvl="1">
              <a:spcBef>
                <a:spcPts val="600"/>
              </a:spcBef>
              <a:buFont typeface="Wingdings" panose="05000000000000000000" pitchFamily="2" charset="2"/>
              <a:buChar char="Ø"/>
            </a:pPr>
            <a:r>
              <a:rPr lang="en-US" dirty="0" smtClean="0"/>
              <a:t>Typically for Military</a:t>
            </a:r>
          </a:p>
          <a:p>
            <a:pPr lvl="1">
              <a:spcBef>
                <a:spcPts val="600"/>
              </a:spcBef>
            </a:pPr>
            <a:endParaRPr lang="en-US" b="1" u="sng" dirty="0"/>
          </a:p>
          <a:p>
            <a:endParaRPr lang="en-US" dirty="0"/>
          </a:p>
        </p:txBody>
      </p:sp>
      <p:sp>
        <p:nvSpPr>
          <p:cNvPr id="5" name="Footer Placeholder 4"/>
          <p:cNvSpPr>
            <a:spLocks noGrp="1"/>
          </p:cNvSpPr>
          <p:nvPr>
            <p:ph type="ftr" idx="11"/>
          </p:nvPr>
        </p:nvSpPr>
        <p:spPr/>
        <p:txBody>
          <a:bodyPr/>
          <a:lstStyle/>
          <a:p>
            <a:r>
              <a:rPr lang="en-US" smtClean="0"/>
              <a:t>SAR Imager Team</a:t>
            </a:r>
            <a:endParaRPr lang="en-US"/>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5</a:t>
            </a:fld>
            <a:endParaRPr lang="en-US" sz="1050" b="0" i="0" u="none" strike="noStrike" cap="none" baseline="0">
              <a:solidFill>
                <a:srgbClr val="FFFFFF"/>
              </a:solidFill>
              <a:latin typeface="Calibri"/>
              <a:ea typeface="Calibri"/>
              <a:cs typeface="Calibri"/>
              <a:sym typeface="Calibri"/>
              <a:rtl val="0"/>
            </a:endParaRPr>
          </a:p>
        </p:txBody>
      </p:sp>
      <p:pic>
        <p:nvPicPr>
          <p:cNvPr id="7"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5040" y="2426644"/>
            <a:ext cx="5673661" cy="2861538"/>
          </a:xfrm>
        </p:spPr>
      </p:pic>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spTree>
    <p:extLst>
      <p:ext uri="{BB962C8B-B14F-4D97-AF65-F5344CB8AC3E}">
        <p14:creationId xmlns:p14="http://schemas.microsoft.com/office/powerpoint/2010/main" val="4121785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Holder Design</a:t>
            </a:r>
            <a:endParaRPr lang="en-US" dirty="0"/>
          </a:p>
        </p:txBody>
      </p:sp>
      <p:sp>
        <p:nvSpPr>
          <p:cNvPr id="3" name="Content Placeholder 2"/>
          <p:cNvSpPr>
            <a:spLocks noGrp="1"/>
          </p:cNvSpPr>
          <p:nvPr>
            <p:ph idx="1"/>
          </p:nvPr>
        </p:nvSpPr>
        <p:spPr/>
        <p:txBody>
          <a:bodyPr>
            <a:normAutofit/>
          </a:bodyPr>
          <a:lstStyle/>
          <a:p>
            <a:pPr indent="-457200">
              <a:buFont typeface="Wingdings" panose="05000000000000000000" pitchFamily="2" charset="2"/>
              <a:buChar char="Ø"/>
            </a:pPr>
            <a:r>
              <a:rPr lang="en-US" sz="2800" dirty="0" smtClean="0"/>
              <a:t>Design Goals</a:t>
            </a:r>
          </a:p>
          <a:p>
            <a:pPr marL="914400" lvl="1" indent="-457200">
              <a:lnSpc>
                <a:spcPct val="150000"/>
              </a:lnSpc>
              <a:buFont typeface="Wingdings" panose="05000000000000000000" pitchFamily="2" charset="2"/>
              <a:buChar char="Ø"/>
            </a:pPr>
            <a:r>
              <a:rPr lang="en-US" sz="2400" dirty="0" smtClean="0"/>
              <a:t>Independent axis adjustability</a:t>
            </a:r>
          </a:p>
          <a:p>
            <a:pPr marL="914400" lvl="1" indent="-457200">
              <a:lnSpc>
                <a:spcPct val="150000"/>
              </a:lnSpc>
              <a:buFont typeface="Wingdings" panose="05000000000000000000" pitchFamily="2" charset="2"/>
              <a:buChar char="Ø"/>
            </a:pPr>
            <a:r>
              <a:rPr lang="en-US" sz="2400" dirty="0" smtClean="0"/>
              <a:t>Independent axis locking</a:t>
            </a:r>
          </a:p>
          <a:p>
            <a:pPr marL="914400" lvl="1" indent="-457200">
              <a:lnSpc>
                <a:spcPct val="150000"/>
              </a:lnSpc>
              <a:buFont typeface="Wingdings" panose="05000000000000000000" pitchFamily="2" charset="2"/>
              <a:buChar char="Ø"/>
            </a:pPr>
            <a:r>
              <a:rPr lang="en-US" sz="2400" dirty="0" smtClean="0"/>
              <a:t>Lightweight</a:t>
            </a:r>
          </a:p>
          <a:p>
            <a:pPr marL="914400" lvl="1" indent="-457200">
              <a:lnSpc>
                <a:spcPct val="150000"/>
              </a:lnSpc>
              <a:buFont typeface="Wingdings" panose="05000000000000000000" pitchFamily="2" charset="2"/>
              <a:buChar char="Ø"/>
            </a:pPr>
            <a:r>
              <a:rPr lang="en-US" sz="2400" dirty="0" smtClean="0"/>
              <a:t>Ease of adjustability and alignment</a:t>
            </a:r>
          </a:p>
          <a:p>
            <a:pPr marL="914400" lvl="1" indent="-457200">
              <a:lnSpc>
                <a:spcPct val="150000"/>
              </a:lnSpc>
              <a:buFont typeface="Wingdings" panose="05000000000000000000" pitchFamily="2" charset="2"/>
              <a:buChar char="Ø"/>
            </a:pPr>
            <a:r>
              <a:rPr lang="en-US" sz="2400" dirty="0" smtClean="0"/>
              <a:t>No clearance issues</a:t>
            </a:r>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50</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DESMOND PRESSEY</a:t>
            </a:r>
            <a:endParaRPr lang="en-US" dirty="0"/>
          </a:p>
        </p:txBody>
      </p:sp>
    </p:spTree>
    <p:extLst>
      <p:ext uri="{BB962C8B-B14F-4D97-AF65-F5344CB8AC3E}">
        <p14:creationId xmlns:p14="http://schemas.microsoft.com/office/powerpoint/2010/main" val="573763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7345" b="6921"/>
          <a:stretch/>
        </p:blipFill>
        <p:spPr>
          <a:xfrm>
            <a:off x="0" y="167425"/>
            <a:ext cx="12192000" cy="6130344"/>
          </a:xfrm>
          <a:prstGeom prst="rect">
            <a:avLst/>
          </a:prstGeom>
        </p:spPr>
      </p:pic>
      <p:sp>
        <p:nvSpPr>
          <p:cNvPr id="2" name="Footer Placeholder 1"/>
          <p:cNvSpPr>
            <a:spLocks noGrp="1"/>
          </p:cNvSpPr>
          <p:nvPr>
            <p:ph type="ftr" sz="quarter" idx="11"/>
          </p:nvPr>
        </p:nvSpPr>
        <p:spPr/>
        <p:txBody>
          <a:bodyPr/>
          <a:lstStyle/>
          <a:p>
            <a:r>
              <a:rPr lang="en-US" smtClean="0"/>
              <a:t>SAR Imager Team</a:t>
            </a:r>
            <a:endParaRPr lang="en-US"/>
          </a:p>
        </p:txBody>
      </p:sp>
      <p:sp>
        <p:nvSpPr>
          <p:cNvPr id="3" name="Slide Number Placeholder 2"/>
          <p:cNvSpPr>
            <a:spLocks noGrp="1"/>
          </p:cNvSpPr>
          <p:nvPr>
            <p:ph type="sldNum" sz="quarter" idx="12"/>
          </p:nvPr>
        </p:nvSpPr>
        <p:spPr/>
        <p:txBody>
          <a:bodyPr/>
          <a:lstStyle/>
          <a:p>
            <a:fld id="{703D5B72-A720-44FC-8017-B2C9BDBBADC0}" type="slidenum">
              <a:rPr lang="en-US" smtClean="0"/>
              <a:t>51</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DESMOND PRESSEY</a:t>
            </a:r>
            <a:endParaRPr lang="en-US" dirty="0"/>
          </a:p>
        </p:txBody>
      </p:sp>
    </p:spTree>
    <p:extLst>
      <p:ext uri="{BB962C8B-B14F-4D97-AF65-F5344CB8AC3E}">
        <p14:creationId xmlns:p14="http://schemas.microsoft.com/office/powerpoint/2010/main" val="816803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7579" b="6847"/>
          <a:stretch/>
        </p:blipFill>
        <p:spPr>
          <a:xfrm>
            <a:off x="0" y="206062"/>
            <a:ext cx="12192000" cy="6117465"/>
          </a:xfrm>
          <a:prstGeom prst="rect">
            <a:avLst/>
          </a:prstGeom>
        </p:spPr>
      </p:pic>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52</a:t>
            </a:fld>
            <a:endParaRPr lang="en-US"/>
          </a:p>
        </p:txBody>
      </p:sp>
      <p:sp>
        <p:nvSpPr>
          <p:cNvPr id="5"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DESMOND PRESSEY</a:t>
            </a:r>
            <a:endParaRPr lang="en-US" dirty="0"/>
          </a:p>
        </p:txBody>
      </p:sp>
    </p:spTree>
    <p:extLst>
      <p:ext uri="{BB962C8B-B14F-4D97-AF65-F5344CB8AC3E}">
        <p14:creationId xmlns:p14="http://schemas.microsoft.com/office/powerpoint/2010/main" val="2305836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260432"/>
            <a:ext cx="9981127" cy="1450757"/>
          </a:xfrm>
        </p:spPr>
        <p:txBody>
          <a:bodyPr/>
          <a:lstStyle/>
          <a:p>
            <a:r>
              <a:rPr lang="en-US" dirty="0" smtClean="0"/>
              <a:t>Final Design Iteration</a:t>
            </a:r>
            <a:endParaRPr lang="en-US" dirty="0"/>
          </a:p>
        </p:txBody>
      </p:sp>
      <p:sp>
        <p:nvSpPr>
          <p:cNvPr id="3" name="Content Placeholder 2"/>
          <p:cNvSpPr>
            <a:spLocks noGrp="1"/>
          </p:cNvSpPr>
          <p:nvPr>
            <p:ph idx="1"/>
          </p:nvPr>
        </p:nvSpPr>
        <p:spPr>
          <a:xfrm>
            <a:off x="850007" y="1845734"/>
            <a:ext cx="4275786" cy="4023360"/>
          </a:xfrm>
        </p:spPr>
        <p:txBody>
          <a:bodyPr>
            <a:noAutofit/>
          </a:bodyPr>
          <a:lstStyle/>
          <a:p>
            <a:pPr marL="274320" indent="-457200">
              <a:lnSpc>
                <a:spcPct val="150000"/>
              </a:lnSpc>
              <a:buFont typeface="Wingdings" panose="05000000000000000000" pitchFamily="2" charset="2"/>
              <a:buChar char="Ø"/>
            </a:pPr>
            <a:r>
              <a:rPr lang="en-US" sz="2800" dirty="0" smtClean="0"/>
              <a:t>Removed clearance issues</a:t>
            </a:r>
          </a:p>
          <a:p>
            <a:pPr marL="274320" indent="-457200">
              <a:lnSpc>
                <a:spcPct val="150000"/>
              </a:lnSpc>
              <a:buFont typeface="Wingdings" panose="05000000000000000000" pitchFamily="2" charset="2"/>
              <a:buChar char="Ø"/>
            </a:pPr>
            <a:r>
              <a:rPr lang="en-US" sz="2800" dirty="0" smtClean="0"/>
              <a:t>Moved axis of rotation</a:t>
            </a:r>
          </a:p>
          <a:p>
            <a:pPr marL="274320" indent="-457200">
              <a:lnSpc>
                <a:spcPct val="150000"/>
              </a:lnSpc>
              <a:buFont typeface="Wingdings" panose="05000000000000000000" pitchFamily="2" charset="2"/>
              <a:buChar char="Ø"/>
            </a:pPr>
            <a:r>
              <a:rPr lang="en-US" sz="2800" dirty="0" smtClean="0"/>
              <a:t>Minor dimensional changes</a:t>
            </a:r>
          </a:p>
          <a:p>
            <a:pPr marL="274320" indent="-457200">
              <a:lnSpc>
                <a:spcPct val="150000"/>
              </a:lnSpc>
              <a:buFont typeface="Wingdings" panose="05000000000000000000" pitchFamily="2" charset="2"/>
              <a:buChar char="Ø"/>
            </a:pPr>
            <a:r>
              <a:rPr lang="en-US" sz="2800" dirty="0" smtClean="0"/>
              <a:t>Corrected T-nut series</a:t>
            </a:r>
          </a:p>
        </p:txBody>
      </p:sp>
      <p:pic>
        <p:nvPicPr>
          <p:cNvPr id="4" name="Picture 3"/>
          <p:cNvPicPr>
            <a:picLocks noChangeAspect="1"/>
          </p:cNvPicPr>
          <p:nvPr/>
        </p:nvPicPr>
        <p:blipFill>
          <a:blip r:embed="rId2"/>
          <a:stretch>
            <a:fillRect/>
          </a:stretch>
        </p:blipFill>
        <p:spPr>
          <a:xfrm>
            <a:off x="5482746" y="2112234"/>
            <a:ext cx="3515148" cy="4086693"/>
          </a:xfrm>
          <a:prstGeom prst="rect">
            <a:avLst/>
          </a:prstGeom>
        </p:spPr>
      </p:pic>
      <p:pic>
        <p:nvPicPr>
          <p:cNvPr id="5" name="Picture 4"/>
          <p:cNvPicPr>
            <a:picLocks noChangeAspect="1"/>
          </p:cNvPicPr>
          <p:nvPr/>
        </p:nvPicPr>
        <p:blipFill>
          <a:blip r:embed="rId3"/>
          <a:stretch>
            <a:fillRect/>
          </a:stretch>
        </p:blipFill>
        <p:spPr>
          <a:xfrm>
            <a:off x="8997894" y="2112234"/>
            <a:ext cx="3017349" cy="4221238"/>
          </a:xfrm>
          <a:prstGeom prst="rect">
            <a:avLst/>
          </a:prstGeom>
        </p:spPr>
      </p:pic>
      <p:sp>
        <p:nvSpPr>
          <p:cNvPr id="6" name="Footer Placeholder 5"/>
          <p:cNvSpPr>
            <a:spLocks noGrp="1"/>
          </p:cNvSpPr>
          <p:nvPr>
            <p:ph type="ftr" sz="quarter" idx="11"/>
          </p:nvPr>
        </p:nvSpPr>
        <p:spPr/>
        <p:txBody>
          <a:bodyPr/>
          <a:lstStyle/>
          <a:p>
            <a:r>
              <a:rPr lang="en-US" smtClean="0"/>
              <a:t>SAR Imager Team</a:t>
            </a:r>
            <a:endParaRPr lang="en-US"/>
          </a:p>
        </p:txBody>
      </p:sp>
      <p:sp>
        <p:nvSpPr>
          <p:cNvPr id="7" name="Slide Number Placeholder 6"/>
          <p:cNvSpPr>
            <a:spLocks noGrp="1"/>
          </p:cNvSpPr>
          <p:nvPr>
            <p:ph type="sldNum" sz="quarter" idx="12"/>
          </p:nvPr>
        </p:nvSpPr>
        <p:spPr/>
        <p:txBody>
          <a:bodyPr/>
          <a:lstStyle/>
          <a:p>
            <a:fld id="{703D5B72-A720-44FC-8017-B2C9BDBBADC0}" type="slidenum">
              <a:rPr lang="en-US" smtClean="0"/>
              <a:t>53</a:t>
            </a:fld>
            <a:endParaRPr lang="en-US"/>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DESMOND PRESSEY</a:t>
            </a:r>
            <a:endParaRPr lang="en-US" dirty="0"/>
          </a:p>
        </p:txBody>
      </p:sp>
    </p:spTree>
    <p:extLst>
      <p:ext uri="{BB962C8B-B14F-4D97-AF65-F5344CB8AC3E}">
        <p14:creationId xmlns:p14="http://schemas.microsoft.com/office/powerpoint/2010/main" val="1708737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Footer Placeholder 4"/>
          <p:cNvSpPr>
            <a:spLocks noGrp="1"/>
          </p:cNvSpPr>
          <p:nvPr>
            <p:ph type="ftr" idx="11"/>
          </p:nvPr>
        </p:nvSpPr>
        <p:spPr/>
        <p:txBody>
          <a:bodyPr/>
          <a:lstStyle/>
          <a:p>
            <a:r>
              <a:rPr lang="en-US" smtClean="0"/>
              <a:t>SAR Imager Team</a:t>
            </a:r>
            <a:endParaRPr lang="en-US"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54</a:t>
            </a:fld>
            <a:endParaRPr lang="en-US" sz="1050" b="0" i="0" u="none" strike="noStrike" cap="none" baseline="0">
              <a:solidFill>
                <a:srgbClr val="FFFFFF"/>
              </a:solidFill>
              <a:latin typeface="Calibri"/>
              <a:ea typeface="Calibri"/>
              <a:cs typeface="Calibri"/>
              <a:sym typeface="Calibri"/>
              <a:rtl val="0"/>
            </a:endParaRPr>
          </a:p>
        </p:txBody>
      </p:sp>
      <p:pic>
        <p:nvPicPr>
          <p:cNvPr id="7" name="slowmo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44878" y="1"/>
            <a:ext cx="10363200" cy="6368902"/>
          </a:xfrm>
          <a:prstGeom prst="rect">
            <a:avLst/>
          </a:prstGeom>
        </p:spPr>
      </p:pic>
      <p:pic>
        <p:nvPicPr>
          <p:cNvPr id="8" name="Picture 7"/>
          <p:cNvPicPr>
            <a:picLocks noChangeAspect="1"/>
          </p:cNvPicPr>
          <p:nvPr/>
        </p:nvPicPr>
        <p:blipFill>
          <a:blip r:embed="rId5"/>
          <a:stretch>
            <a:fillRect/>
          </a:stretch>
        </p:blipFill>
        <p:spPr>
          <a:xfrm>
            <a:off x="5306499" y="3300973"/>
            <a:ext cx="1579001" cy="256054"/>
          </a:xfrm>
          <a:prstGeom prst="rect">
            <a:avLst/>
          </a:prstGeom>
        </p:spPr>
      </p:pic>
      <p:sp>
        <p:nvSpPr>
          <p:cNvPr id="10"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DESMOND PRESSEY</a:t>
            </a:r>
            <a:endParaRPr lang="en-US" dirty="0"/>
          </a:p>
        </p:txBody>
      </p:sp>
    </p:spTree>
    <p:extLst>
      <p:ext uri="{BB962C8B-B14F-4D97-AF65-F5344CB8AC3E}">
        <p14:creationId xmlns:p14="http://schemas.microsoft.com/office/powerpoint/2010/main" val="1162671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Holder Prototype</a:t>
            </a:r>
            <a:endParaRPr lang="en-US" dirty="0"/>
          </a:p>
        </p:txBody>
      </p:sp>
      <p:sp>
        <p:nvSpPr>
          <p:cNvPr id="3" name="Text Placeholder 2"/>
          <p:cNvSpPr>
            <a:spLocks noGrp="1"/>
          </p:cNvSpPr>
          <p:nvPr>
            <p:ph type="body" idx="1"/>
          </p:nvPr>
        </p:nvSpPr>
        <p:spPr/>
        <p:txBody>
          <a:bodyPr/>
          <a:lstStyle/>
          <a:p>
            <a:pPr>
              <a:buFont typeface="Wingdings" panose="05000000000000000000" pitchFamily="2" charset="2"/>
              <a:buChar char="Ø"/>
            </a:pPr>
            <a:endParaRPr lang="en-US" dirty="0"/>
          </a:p>
        </p:txBody>
      </p:sp>
      <p:sp>
        <p:nvSpPr>
          <p:cNvPr id="4" name="Text Placeholder 3"/>
          <p:cNvSpPr>
            <a:spLocks noGrp="1"/>
          </p:cNvSpPr>
          <p:nvPr>
            <p:ph type="body" idx="2"/>
          </p:nvPr>
        </p:nvSpPr>
        <p:spPr>
          <a:xfrm>
            <a:off x="6217917" y="1872870"/>
            <a:ext cx="4937760" cy="4023360"/>
          </a:xfrm>
        </p:spPr>
        <p:txBody>
          <a:bodyPr/>
          <a:lstStyle/>
          <a:p>
            <a:pPr>
              <a:buFont typeface="Wingdings" panose="05000000000000000000" pitchFamily="2" charset="2"/>
              <a:buChar char="Ø"/>
            </a:pPr>
            <a:r>
              <a:rPr lang="en-US" dirty="0" smtClean="0"/>
              <a:t>Status: Prototype confirmed</a:t>
            </a:r>
          </a:p>
          <a:p>
            <a:pPr lvl="1">
              <a:buFont typeface="Wingdings" panose="05000000000000000000" pitchFamily="2" charset="2"/>
              <a:buChar char="Ø"/>
            </a:pPr>
            <a:r>
              <a:rPr lang="en-US" dirty="0"/>
              <a:t>Full scale work order </a:t>
            </a:r>
            <a:r>
              <a:rPr lang="en-US" dirty="0" smtClean="0"/>
              <a:t>submitted</a:t>
            </a:r>
          </a:p>
          <a:p>
            <a:pPr lvl="1">
              <a:buFont typeface="Wingdings" panose="05000000000000000000" pitchFamily="2" charset="2"/>
              <a:buChar char="Ø"/>
            </a:pPr>
            <a:r>
              <a:rPr lang="en-US" dirty="0" smtClean="0"/>
              <a:t>Optimize fastening method</a:t>
            </a:r>
          </a:p>
          <a:p>
            <a:pPr>
              <a:buFont typeface="Wingdings" panose="05000000000000000000" pitchFamily="2" charset="2"/>
              <a:buChar char="Ø"/>
            </a:pPr>
            <a:r>
              <a:rPr lang="en-US" dirty="0" smtClean="0"/>
              <a:t>Weight: 1.5lb</a:t>
            </a:r>
          </a:p>
          <a:p>
            <a:pPr>
              <a:buFont typeface="Wingdings" panose="05000000000000000000" pitchFamily="2" charset="2"/>
              <a:buChar char="Ø"/>
            </a:pPr>
            <a:r>
              <a:rPr lang="en-US" dirty="0" smtClean="0"/>
              <a:t>Cost: $15 per horn holder</a:t>
            </a:r>
          </a:p>
          <a:p>
            <a:pPr>
              <a:buFont typeface="Wingdings" panose="05000000000000000000" pitchFamily="2" charset="2"/>
              <a:buChar char="Ø"/>
            </a:pPr>
            <a:r>
              <a:rPr lang="en-US" dirty="0" smtClean="0"/>
              <a:t>What’s left?</a:t>
            </a:r>
          </a:p>
          <a:p>
            <a:pPr lvl="1">
              <a:buFont typeface="Wingdings" panose="05000000000000000000" pitchFamily="2" charset="2"/>
              <a:buChar char="Ø"/>
            </a:pPr>
            <a:r>
              <a:rPr lang="en-US" dirty="0" smtClean="0"/>
              <a:t>Complete fabrication / install onto frame</a:t>
            </a:r>
          </a:p>
          <a:p>
            <a:pPr marL="669798" lvl="1" indent="-285750">
              <a:buFont typeface="Wingdings" panose="05000000000000000000" pitchFamily="2" charset="2"/>
              <a:buChar char="Ø"/>
            </a:pPr>
            <a:endParaRPr lang="en-US" dirty="0" smtClean="0"/>
          </a:p>
          <a:p>
            <a:pPr marL="669798" lvl="1" indent="-285750">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marL="669798" lvl="1" indent="-285750">
              <a:buFont typeface="Wingdings" panose="05000000000000000000" pitchFamily="2" charset="2"/>
              <a:buChar char="Ø"/>
            </a:pP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55</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smtClean="0"/>
              <a:t>SAR Imager Team</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79" y="1810603"/>
            <a:ext cx="4914650" cy="4387408"/>
          </a:xfrm>
          <a:prstGeom prst="rect">
            <a:avLst/>
          </a:prstGeom>
        </p:spPr>
      </p:pic>
      <p:cxnSp>
        <p:nvCxnSpPr>
          <p:cNvPr id="10" name="Straight Connector 9"/>
          <p:cNvCxnSpPr/>
          <p:nvPr/>
        </p:nvCxnSpPr>
        <p:spPr>
          <a:xfrm>
            <a:off x="5638078" y="2361839"/>
            <a:ext cx="290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0677" y="4454991"/>
            <a:ext cx="12437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28432" y="2361839"/>
            <a:ext cx="26002" cy="2093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55956" y="3285305"/>
            <a:ext cx="744952" cy="246221"/>
          </a:xfrm>
          <a:prstGeom prst="rect">
            <a:avLst/>
          </a:prstGeom>
          <a:noFill/>
        </p:spPr>
        <p:txBody>
          <a:bodyPr wrap="square" rtlCol="0">
            <a:spAutoFit/>
          </a:bodyPr>
          <a:lstStyle/>
          <a:p>
            <a:r>
              <a:rPr lang="en-US" sz="1000" dirty="0" smtClean="0">
                <a:latin typeface="Calibri" panose="020F0502020204030204" pitchFamily="34" charset="0"/>
                <a:cs typeface="BrowalliaUPC" panose="020B0604020202020204" pitchFamily="34" charset="-34"/>
              </a:rPr>
              <a:t>4.64”</a:t>
            </a:r>
            <a:endParaRPr lang="en-US" sz="1000" dirty="0">
              <a:latin typeface="Calibri" panose="020F0502020204030204" pitchFamily="34" charset="0"/>
              <a:cs typeface="BrowalliaUPC" panose="020B0604020202020204" pitchFamily="34" charset="-34"/>
            </a:endParaRPr>
          </a:p>
        </p:txBody>
      </p:sp>
      <p:cxnSp>
        <p:nvCxnSpPr>
          <p:cNvPr id="20" name="Straight Connector 19"/>
          <p:cNvCxnSpPr/>
          <p:nvPr/>
        </p:nvCxnSpPr>
        <p:spPr>
          <a:xfrm flipV="1">
            <a:off x="5642195" y="2336550"/>
            <a:ext cx="140046" cy="26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95719" y="1958584"/>
            <a:ext cx="278793" cy="39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74512" y="1944133"/>
            <a:ext cx="207729" cy="386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01381" y="1967617"/>
            <a:ext cx="309855" cy="461665"/>
          </a:xfrm>
          <a:prstGeom prst="rect">
            <a:avLst/>
          </a:prstGeom>
          <a:noFill/>
        </p:spPr>
        <p:txBody>
          <a:bodyPr wrap="square" rtlCol="0">
            <a:spAutoFit/>
          </a:bodyPr>
          <a:lstStyle/>
          <a:p>
            <a:r>
              <a:rPr lang="en-US" sz="1000" dirty="0" smtClean="0">
                <a:latin typeface="Calibri" panose="020F0502020204030204" pitchFamily="34" charset="0"/>
              </a:rPr>
              <a:t>1”</a:t>
            </a:r>
          </a:p>
          <a:p>
            <a:endParaRPr lang="en-US" dirty="0"/>
          </a:p>
        </p:txBody>
      </p:sp>
      <p:cxnSp>
        <p:nvCxnSpPr>
          <p:cNvPr id="30" name="Straight Connector 29"/>
          <p:cNvCxnSpPr/>
          <p:nvPr/>
        </p:nvCxnSpPr>
        <p:spPr>
          <a:xfrm flipH="1" flipV="1">
            <a:off x="5178711" y="1845733"/>
            <a:ext cx="117008" cy="152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521506" y="1921885"/>
            <a:ext cx="329358" cy="383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545937" y="1845733"/>
            <a:ext cx="1624107" cy="76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29657" y="1821022"/>
            <a:ext cx="430781" cy="246221"/>
          </a:xfrm>
          <a:prstGeom prst="rect">
            <a:avLst/>
          </a:prstGeom>
          <a:noFill/>
        </p:spPr>
        <p:txBody>
          <a:bodyPr wrap="square" rtlCol="0">
            <a:spAutoFit/>
          </a:bodyPr>
          <a:lstStyle/>
          <a:p>
            <a:r>
              <a:rPr lang="en-US" sz="1000" dirty="0" smtClean="0">
                <a:latin typeface="Calibri" panose="020F0502020204030204" pitchFamily="34" charset="0"/>
              </a:rPr>
              <a:t>2.5”</a:t>
            </a:r>
          </a:p>
        </p:txBody>
      </p:sp>
      <p:sp>
        <p:nvSpPr>
          <p:cNvPr id="2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DESMOND PRESSEY</a:t>
            </a:r>
            <a:endParaRPr lang="en-US" dirty="0"/>
          </a:p>
        </p:txBody>
      </p:sp>
    </p:spTree>
    <p:extLst>
      <p:ext uri="{BB962C8B-B14F-4D97-AF65-F5344CB8AC3E}">
        <p14:creationId xmlns:p14="http://schemas.microsoft.com/office/powerpoint/2010/main" val="3203584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b="0" i="0" u="none" strike="noStrike" cap="none" dirty="0" smtClean="0"/>
              <a:t>Calibration &amp; Testing</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dirty="0" smtClean="0">
                <a:solidFill>
                  <a:schemeClr val="dk2"/>
                </a:solidFill>
                <a:latin typeface="Calibri"/>
                <a:ea typeface="Calibri"/>
                <a:cs typeface="Calibri"/>
                <a:sym typeface="Calibri"/>
              </a:rPr>
              <a:t>KEGAN STACK</a:t>
            </a:r>
            <a:endParaRPr lang="en-US" sz="24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108536347"/>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Spacing - Jig</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a:xfrm>
            <a:off x="6239382" y="1986563"/>
            <a:ext cx="4937760" cy="4023360"/>
          </a:xfrm>
        </p:spPr>
        <p:txBody>
          <a:bodyPr/>
          <a:lstStyle/>
          <a:p>
            <a:pPr>
              <a:buFont typeface="Wingdings" panose="05000000000000000000" pitchFamily="2" charset="2"/>
              <a:buChar char="Ø"/>
            </a:pPr>
            <a:r>
              <a:rPr lang="en-US" dirty="0" smtClean="0"/>
              <a:t>Simplest way to ensure exact horn spacing</a:t>
            </a:r>
          </a:p>
          <a:p>
            <a:pPr lvl="1">
              <a:buFont typeface="Wingdings" panose="05000000000000000000" pitchFamily="2" charset="2"/>
              <a:buChar char="Ø"/>
            </a:pPr>
            <a:r>
              <a:rPr lang="en-US" dirty="0" smtClean="0"/>
              <a:t>Compared to individual measurements </a:t>
            </a:r>
          </a:p>
          <a:p>
            <a:pPr>
              <a:buFont typeface="Wingdings" panose="05000000000000000000" pitchFamily="2" charset="2"/>
              <a:buChar char="Ø"/>
            </a:pPr>
            <a:r>
              <a:rPr lang="en-US" dirty="0" smtClean="0"/>
              <a:t>Jig made from 1/8” aluminum 6061</a:t>
            </a:r>
          </a:p>
          <a:p>
            <a:pPr>
              <a:buFont typeface="Wingdings" panose="05000000000000000000" pitchFamily="2" charset="2"/>
              <a:buChar char="Ø"/>
            </a:pPr>
            <a:r>
              <a:rPr lang="en-US" dirty="0" smtClean="0"/>
              <a:t>Cut in house with the water jet</a:t>
            </a:r>
          </a:p>
          <a:p>
            <a:pPr lvl="1">
              <a:buFont typeface="Wingdings" panose="05000000000000000000" pitchFamily="2" charset="2"/>
              <a:buChar char="Ø"/>
            </a:pPr>
            <a:r>
              <a:rPr lang="en-US" dirty="0" smtClean="0"/>
              <a:t>Accurate to within 0.003”</a:t>
            </a:r>
          </a:p>
          <a:p>
            <a:pPr>
              <a:buFont typeface="Wingdings" panose="05000000000000000000" pitchFamily="2" charset="2"/>
              <a:buChar char="Ø"/>
            </a:pPr>
            <a:r>
              <a:rPr lang="en-US" dirty="0" smtClean="0"/>
              <a:t>Measures from the intersection of the frame – out</a:t>
            </a:r>
          </a:p>
          <a:p>
            <a:pPr>
              <a:buFont typeface="Wingdings" panose="05000000000000000000" pitchFamily="2" charset="2"/>
              <a:buChar char="Ø"/>
            </a:pPr>
            <a:r>
              <a:rPr lang="en-US" dirty="0" smtClean="0"/>
              <a:t>Status: Purchase order submitted</a:t>
            </a:r>
          </a:p>
          <a:p>
            <a:pPr>
              <a:buFont typeface="Wingdings" panose="05000000000000000000" pitchFamily="2" charset="2"/>
              <a:buChar char="Ø"/>
            </a:pPr>
            <a:r>
              <a:rPr lang="en-US" dirty="0" smtClean="0"/>
              <a:t>Completion approximately 1 week</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57</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smtClean="0"/>
              <a:t>SAR Imager Team</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36" y="1829602"/>
            <a:ext cx="5080298" cy="4337282"/>
          </a:xfrm>
          <a:prstGeom prst="rect">
            <a:avLst/>
          </a:prstGeom>
        </p:spPr>
      </p:pic>
      <p:cxnSp>
        <p:nvCxnSpPr>
          <p:cNvPr id="10" name="Straight Arrow Connector 9"/>
          <p:cNvCxnSpPr/>
          <p:nvPr/>
        </p:nvCxnSpPr>
        <p:spPr>
          <a:xfrm flipH="1">
            <a:off x="3686185" y="2519916"/>
            <a:ext cx="1024038" cy="723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0223" y="2328050"/>
            <a:ext cx="882503" cy="307777"/>
          </a:xfrm>
          <a:prstGeom prst="rect">
            <a:avLst/>
          </a:prstGeom>
          <a:noFill/>
        </p:spPr>
        <p:txBody>
          <a:bodyPr wrap="square" rtlCol="0">
            <a:spAutoFit/>
          </a:bodyPr>
          <a:lstStyle/>
          <a:p>
            <a:r>
              <a:rPr lang="en-US" dirty="0" smtClean="0"/>
              <a:t>Jig</a:t>
            </a:r>
            <a:endParaRPr lang="en-US" dirty="0"/>
          </a:p>
        </p:txBody>
      </p:sp>
      <p:sp>
        <p:nvSpPr>
          <p:cNvPr id="12"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3950052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Calibration – Option 1</a:t>
            </a:r>
            <a:endParaRPr lang="en-US" dirty="0"/>
          </a:p>
        </p:txBody>
      </p:sp>
      <p:sp>
        <p:nvSpPr>
          <p:cNvPr id="5" name="Footer Placeholder 4"/>
          <p:cNvSpPr>
            <a:spLocks noGrp="1"/>
          </p:cNvSpPr>
          <p:nvPr>
            <p:ph type="ftr" idx="11"/>
          </p:nvPr>
        </p:nvSpPr>
        <p:spPr/>
        <p:txBody>
          <a:bodyPr/>
          <a:lstStyle/>
          <a:p>
            <a:r>
              <a:rPr lang="en-US" smtClean="0"/>
              <a:t>SAR Imager Team</a:t>
            </a:r>
            <a:endParaRPr lang="en-US"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58</a:t>
            </a:fld>
            <a:endParaRPr lang="en-US" sz="1050" b="0" i="0" u="none" strike="noStrike" cap="none" baseline="0">
              <a:solidFill>
                <a:srgbClr val="FFFFFF"/>
              </a:solidFill>
              <a:latin typeface="Calibri"/>
              <a:ea typeface="Calibri"/>
              <a:cs typeface="Calibri"/>
              <a:sym typeface="Calibri"/>
              <a:rtl val="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64" y="1737358"/>
            <a:ext cx="4659208" cy="45560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532" y="1737358"/>
            <a:ext cx="5490438" cy="4556086"/>
          </a:xfrm>
          <a:prstGeom prst="rect">
            <a:avLst/>
          </a:prstGeom>
        </p:spPr>
      </p:pic>
      <p:sp>
        <p:nvSpPr>
          <p:cNvPr id="10"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1878151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Calibration – Option 2</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116413"/>
            <a:ext cx="4938712" cy="348242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149973"/>
            <a:ext cx="4937125" cy="3415305"/>
          </a:xfrm>
        </p:spPr>
      </p:pic>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59</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871052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u="sng" dirty="0" smtClean="0"/>
              <a:t>Objective:</a:t>
            </a:r>
          </a:p>
          <a:p>
            <a:pPr lvl="1">
              <a:buFont typeface="Wingdings" panose="05000000000000000000" pitchFamily="2" charset="2"/>
              <a:buChar char="Ø"/>
            </a:pPr>
            <a:r>
              <a:rPr lang="en-US" dirty="0" smtClean="0"/>
              <a:t>Develop a static, multi-antenna Synthetic Aperture Radar (SAR) Imager</a:t>
            </a:r>
          </a:p>
          <a:p>
            <a:pPr lvl="2">
              <a:buFont typeface="Wingdings" panose="05000000000000000000" pitchFamily="2" charset="2"/>
              <a:buChar char="Ø"/>
            </a:pPr>
            <a:r>
              <a:rPr lang="en-US" dirty="0" smtClean="0"/>
              <a:t>In brief: Giant metal detector</a:t>
            </a:r>
          </a:p>
          <a:p>
            <a:pPr lvl="2">
              <a:buFont typeface="Wingdings" panose="05000000000000000000" pitchFamily="2" charset="2"/>
              <a:buChar char="Ø"/>
            </a:pPr>
            <a:endParaRPr lang="en-US" dirty="0"/>
          </a:p>
          <a:p>
            <a:pPr>
              <a:buFont typeface="Wingdings" panose="05000000000000000000" pitchFamily="2" charset="2"/>
              <a:buChar char="Ø"/>
            </a:pPr>
            <a:r>
              <a:rPr lang="en-US" b="1" u="sng" dirty="0" smtClean="0"/>
              <a:t>Why?:</a:t>
            </a:r>
          </a:p>
          <a:p>
            <a:pPr lvl="1">
              <a:buFont typeface="Wingdings" panose="05000000000000000000" pitchFamily="2" charset="2"/>
              <a:buChar char="Ø"/>
            </a:pPr>
            <a:r>
              <a:rPr lang="en-US" dirty="0" smtClean="0"/>
              <a:t>Security – Prevention of guns, knives, or dangerous objects from entering public facilities</a:t>
            </a:r>
          </a:p>
          <a:p>
            <a:pPr lvl="2">
              <a:buFont typeface="Wingdings" panose="05000000000000000000" pitchFamily="2" charset="2"/>
              <a:buChar char="Ø"/>
            </a:pPr>
            <a:r>
              <a:rPr lang="en-US" dirty="0" smtClean="0"/>
              <a:t>Schools</a:t>
            </a:r>
          </a:p>
          <a:p>
            <a:pPr lvl="2">
              <a:buFont typeface="Wingdings" panose="05000000000000000000" pitchFamily="2" charset="2"/>
              <a:buChar char="Ø"/>
            </a:pPr>
            <a:r>
              <a:rPr lang="en-US" dirty="0" smtClean="0"/>
              <a:t>Airports</a:t>
            </a:r>
          </a:p>
          <a:p>
            <a:pPr lvl="2">
              <a:buFont typeface="Wingdings" panose="05000000000000000000" pitchFamily="2" charset="2"/>
              <a:buChar char="Ø"/>
            </a:pPr>
            <a:r>
              <a:rPr lang="en-US" dirty="0" smtClean="0"/>
              <a:t>Office buildings</a:t>
            </a:r>
            <a:endParaRPr lang="en-US" dirty="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6</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spTree>
    <p:extLst>
      <p:ext uri="{BB962C8B-B14F-4D97-AF65-F5344CB8AC3E}">
        <p14:creationId xmlns:p14="http://schemas.microsoft.com/office/powerpoint/2010/main" val="4192877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0D0C12CC-9A01-4881-AC16-ABB89D67321D}" type="slidenum">
              <a:rPr lang="en-US" smtClean="0"/>
              <a:t>60</a:t>
            </a:fld>
            <a:endParaRPr lang="en-US"/>
          </a:p>
        </p:txBody>
      </p:sp>
      <p:sp>
        <p:nvSpPr>
          <p:cNvPr id="6" name="TextBox 5"/>
          <p:cNvSpPr txBox="1"/>
          <p:nvPr/>
        </p:nvSpPr>
        <p:spPr>
          <a:xfrm>
            <a:off x="546828" y="237506"/>
            <a:ext cx="9809018" cy="2677656"/>
          </a:xfrm>
          <a:prstGeom prst="rect">
            <a:avLst/>
          </a:prstGeom>
          <a:noFill/>
        </p:spPr>
        <p:txBody>
          <a:bodyPr wrap="square" rtlCol="0">
            <a:spAutoFit/>
          </a:bodyPr>
          <a:lstStyle/>
          <a:p>
            <a:r>
              <a:rPr lang="en-US" sz="4800" u="sng" dirty="0" smtClean="0">
                <a:solidFill>
                  <a:schemeClr val="tx1">
                    <a:lumMod val="75000"/>
                    <a:lumOff val="25000"/>
                  </a:schemeClr>
                </a:solidFill>
                <a:latin typeface="+mj-lt"/>
              </a:rPr>
              <a:t>Radar Reflectors</a:t>
            </a:r>
          </a:p>
          <a:p>
            <a:pPr marL="342900" indent="-342900">
              <a:buFont typeface="Wingdings" panose="05000000000000000000" pitchFamily="2" charset="2"/>
              <a:buChar char="Ø"/>
            </a:pPr>
            <a:r>
              <a:rPr lang="en-US" sz="2400" dirty="0" smtClean="0">
                <a:solidFill>
                  <a:schemeClr val="tx1">
                    <a:lumMod val="75000"/>
                    <a:lumOff val="25000"/>
                  </a:schemeClr>
                </a:solidFill>
              </a:rPr>
              <a:t>Purpose is to create backscatter</a:t>
            </a:r>
          </a:p>
          <a:p>
            <a:pPr marL="800100" lvl="1" indent="-342900">
              <a:buFont typeface="Wingdings" panose="05000000000000000000" pitchFamily="2" charset="2"/>
              <a:buChar char="Ø"/>
            </a:pPr>
            <a:r>
              <a:rPr lang="en-US" sz="2400" dirty="0">
                <a:solidFill>
                  <a:schemeClr val="tx1">
                    <a:lumMod val="75000"/>
                    <a:lumOff val="25000"/>
                  </a:schemeClr>
                </a:solidFill>
              </a:rPr>
              <a:t>Reflects transmitted RF back to receiving horns</a:t>
            </a:r>
          </a:p>
          <a:p>
            <a:pPr lvl="1"/>
            <a:endParaRPr lang="en-US" sz="2400" u="sng" dirty="0" smtClean="0">
              <a:solidFill>
                <a:schemeClr val="tx1">
                  <a:lumMod val="75000"/>
                  <a:lumOff val="25000"/>
                </a:schemeClr>
              </a:solidFill>
            </a:endParaRPr>
          </a:p>
          <a:p>
            <a:endParaRPr lang="en-US" sz="4800" u="sng" dirty="0">
              <a:solidFill>
                <a:schemeClr val="tx1">
                  <a:lumMod val="75000"/>
                  <a:lumOff val="25000"/>
                </a:schemeClr>
              </a:solidFill>
              <a:latin typeface="+mj-lt"/>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308921" y="587948"/>
            <a:ext cx="1928640" cy="2128708"/>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632126" y="544926"/>
            <a:ext cx="1848688" cy="2309699"/>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7777291" y="3353055"/>
            <a:ext cx="4159336" cy="2608300"/>
          </a:xfrm>
          <a:prstGeom prst="rect">
            <a:avLst/>
          </a:prstGeom>
        </p:spPr>
      </p:pic>
      <p:pic>
        <p:nvPicPr>
          <p:cNvPr id="15" name="Picture 14"/>
          <p:cNvPicPr>
            <a:picLocks noChangeAspect="1"/>
          </p:cNvPicPr>
          <p:nvPr/>
        </p:nvPicPr>
        <p:blipFill>
          <a:blip r:embed="rId6"/>
          <a:stretch>
            <a:fillRect/>
          </a:stretch>
        </p:blipFill>
        <p:spPr>
          <a:xfrm>
            <a:off x="414596" y="1985675"/>
            <a:ext cx="6309907" cy="4224894"/>
          </a:xfrm>
          <a:prstGeom prst="rect">
            <a:avLst/>
          </a:prstGeom>
        </p:spPr>
      </p:pic>
      <p:cxnSp>
        <p:nvCxnSpPr>
          <p:cNvPr id="16" name="Straight Arrow Connector 15"/>
          <p:cNvCxnSpPr/>
          <p:nvPr/>
        </p:nvCxnSpPr>
        <p:spPr>
          <a:xfrm flipV="1">
            <a:off x="2552007" y="2915162"/>
            <a:ext cx="856211" cy="262111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3494737" y="2931787"/>
            <a:ext cx="0" cy="2604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1062" y="3689982"/>
            <a:ext cx="872836" cy="307777"/>
          </a:xfrm>
          <a:prstGeom prst="rect">
            <a:avLst/>
          </a:prstGeom>
          <a:noFill/>
        </p:spPr>
        <p:txBody>
          <a:bodyPr wrap="square" rtlCol="0">
            <a:spAutoFit/>
          </a:bodyPr>
          <a:lstStyle/>
          <a:p>
            <a:r>
              <a:rPr lang="en-US" sz="1400" dirty="0" smtClean="0"/>
              <a:t>Transmit</a:t>
            </a:r>
          </a:p>
        </p:txBody>
      </p:sp>
      <p:sp>
        <p:nvSpPr>
          <p:cNvPr id="19" name="TextBox 18"/>
          <p:cNvSpPr txBox="1"/>
          <p:nvPr/>
        </p:nvSpPr>
        <p:spPr>
          <a:xfrm>
            <a:off x="3528392" y="4071830"/>
            <a:ext cx="872836" cy="307777"/>
          </a:xfrm>
          <a:prstGeom prst="rect">
            <a:avLst/>
          </a:prstGeom>
          <a:noFill/>
        </p:spPr>
        <p:txBody>
          <a:bodyPr wrap="square" rtlCol="0">
            <a:spAutoFit/>
          </a:bodyPr>
          <a:lstStyle/>
          <a:p>
            <a:r>
              <a:rPr lang="en-US" sz="1400" dirty="0" smtClean="0"/>
              <a:t>Receive</a:t>
            </a:r>
          </a:p>
        </p:txBody>
      </p:sp>
      <p:cxnSp>
        <p:nvCxnSpPr>
          <p:cNvPr id="20" name="Straight Connector 19"/>
          <p:cNvCxnSpPr/>
          <p:nvPr/>
        </p:nvCxnSpPr>
        <p:spPr>
          <a:xfrm>
            <a:off x="2834640" y="3931920"/>
            <a:ext cx="180420" cy="139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528392" y="4330700"/>
            <a:ext cx="297483" cy="193675"/>
          </a:xfrm>
          <a:prstGeom prst="line">
            <a:avLst/>
          </a:prstGeom>
        </p:spPr>
        <p:style>
          <a:lnRef idx="1">
            <a:schemeClr val="accent1"/>
          </a:lnRef>
          <a:fillRef idx="0">
            <a:schemeClr val="accent1"/>
          </a:fillRef>
          <a:effectRef idx="0">
            <a:schemeClr val="accent1"/>
          </a:effectRef>
          <a:fontRef idx="minor">
            <a:schemeClr val="tx1"/>
          </a:fontRef>
        </p:style>
      </p:cxnSp>
      <p:sp>
        <p:nvSpPr>
          <p:cNvPr id="22"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2985686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dirty="0" smtClean="0"/>
              <a:t>Room</a:t>
            </a:r>
            <a:r>
              <a:rPr lang="en-US" sz="3000" b="0" i="0" u="none" strike="noStrike" cap="none" dirty="0" smtClean="0"/>
              <a:t> Setup, Budget, &amp; Future Plans</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cap="none" dirty="0" smtClean="0">
                <a:solidFill>
                  <a:schemeClr val="dk2"/>
                </a:solidFill>
                <a:latin typeface="Calibri"/>
                <a:ea typeface="Calibri"/>
                <a:cs typeface="Calibri"/>
                <a:sym typeface="Calibri"/>
              </a:rPr>
              <a:t>JOSH DENNIS, ME Project Manager</a:t>
            </a:r>
            <a:endParaRPr lang="en-US" sz="24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606182057"/>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Setup</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smtClean="0"/>
              <a:t>Considerations:</a:t>
            </a:r>
          </a:p>
          <a:p>
            <a:pPr lvl="1">
              <a:buFont typeface="Wingdings" panose="05000000000000000000" pitchFamily="2" charset="2"/>
              <a:buChar char="Ø"/>
            </a:pPr>
            <a:r>
              <a:rPr lang="en-US" dirty="0" smtClean="0"/>
              <a:t>Room requirement (30 ‘ x 30’)</a:t>
            </a:r>
          </a:p>
          <a:p>
            <a:pPr lvl="1">
              <a:buFont typeface="Wingdings" panose="05000000000000000000" pitchFamily="2" charset="2"/>
              <a:buChar char="Ø"/>
            </a:pPr>
            <a:r>
              <a:rPr lang="en-US" dirty="0" smtClean="0"/>
              <a:t>Minimal RF interference</a:t>
            </a:r>
          </a:p>
          <a:p>
            <a:pPr lvl="1">
              <a:buFont typeface="Wingdings" panose="05000000000000000000" pitchFamily="2" charset="2"/>
              <a:buChar char="Ø"/>
            </a:pPr>
            <a:r>
              <a:rPr lang="en-US" dirty="0" smtClean="0"/>
              <a:t>Easy student access</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969" b="7709"/>
          <a:stretch/>
        </p:blipFill>
        <p:spPr>
          <a:xfrm>
            <a:off x="1528699" y="3278292"/>
            <a:ext cx="4597781" cy="2590800"/>
          </a:xfrm>
        </p:spPr>
      </p:pic>
      <p:sp>
        <p:nvSpPr>
          <p:cNvPr id="6" name="TextBox 5"/>
          <p:cNvSpPr txBox="1"/>
          <p:nvPr/>
        </p:nvSpPr>
        <p:spPr>
          <a:xfrm>
            <a:off x="2248988" y="5869092"/>
            <a:ext cx="2634343" cy="369332"/>
          </a:xfrm>
          <a:prstGeom prst="rect">
            <a:avLst/>
          </a:prstGeom>
          <a:noFill/>
        </p:spPr>
        <p:txBody>
          <a:bodyPr wrap="square" rtlCol="0">
            <a:spAutoFit/>
          </a:bodyPr>
          <a:lstStyle/>
          <a:p>
            <a:pPr algn="ctr"/>
            <a:r>
              <a:rPr lang="pt-BR" dirty="0" smtClean="0"/>
              <a:t>Anechoic Material</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112" r="3093"/>
          <a:stretch/>
        </p:blipFill>
        <p:spPr>
          <a:xfrm>
            <a:off x="6278611" y="1930157"/>
            <a:ext cx="5799479" cy="3938935"/>
          </a:xfrm>
          <a:prstGeom prst="rect">
            <a:avLst/>
          </a:prstGeom>
        </p:spPr>
      </p:pic>
      <p:sp>
        <p:nvSpPr>
          <p:cNvPr id="8" name="TextBox 7"/>
          <p:cNvSpPr txBox="1"/>
          <p:nvPr/>
        </p:nvSpPr>
        <p:spPr>
          <a:xfrm>
            <a:off x="7861178" y="5869092"/>
            <a:ext cx="2634343" cy="369332"/>
          </a:xfrm>
          <a:prstGeom prst="rect">
            <a:avLst/>
          </a:prstGeom>
          <a:noFill/>
        </p:spPr>
        <p:txBody>
          <a:bodyPr wrap="square" rtlCol="0">
            <a:spAutoFit/>
          </a:bodyPr>
          <a:lstStyle/>
          <a:p>
            <a:pPr algn="ctr"/>
            <a:r>
              <a:rPr lang="pt-BR" dirty="0" smtClean="0"/>
              <a:t>SAR Testing Layout</a:t>
            </a:r>
            <a:endParaRPr lang="en-US" dirty="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9" name="Slide Number Placeholder 8"/>
          <p:cNvSpPr>
            <a:spLocks noGrp="1"/>
          </p:cNvSpPr>
          <p:nvPr>
            <p:ph type="sldNum" sz="quarter" idx="12"/>
          </p:nvPr>
        </p:nvSpPr>
        <p:spPr/>
        <p:txBody>
          <a:bodyPr/>
          <a:lstStyle/>
          <a:p>
            <a:fld id="{703D5B72-A720-44FC-8017-B2C9BDBBADC0}" type="slidenum">
              <a:rPr lang="en-US" smtClean="0"/>
              <a:t>62</a:t>
            </a:fld>
            <a:endParaRPr lang="en-US"/>
          </a:p>
        </p:txBody>
      </p:sp>
      <p:sp>
        <p:nvSpPr>
          <p:cNvPr id="10"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1562241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Setup</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smtClean="0"/>
              <a:t> Problem:</a:t>
            </a:r>
          </a:p>
          <a:p>
            <a:pPr lvl="1">
              <a:buFont typeface="Wingdings" panose="05000000000000000000" pitchFamily="2" charset="2"/>
              <a:buChar char="Ø"/>
            </a:pPr>
            <a:r>
              <a:rPr lang="en-US" dirty="0" smtClean="0"/>
              <a:t>Developing anechoic room would cost $7000+</a:t>
            </a:r>
          </a:p>
          <a:p>
            <a:pPr lvl="1">
              <a:buFont typeface="Wingdings" panose="05000000000000000000" pitchFamily="2" charset="2"/>
              <a:buChar char="Ø"/>
            </a:pPr>
            <a:r>
              <a:rPr lang="en-US" dirty="0" smtClean="0"/>
              <a:t>No permanent access to a particular room</a:t>
            </a:r>
          </a:p>
          <a:p>
            <a:pPr lvl="1">
              <a:buFont typeface="Wingdings" panose="05000000000000000000" pitchFamily="2" charset="2"/>
              <a:buChar char="Ø"/>
            </a:pPr>
            <a:endParaRPr lang="en-US" dirty="0"/>
          </a:p>
          <a:p>
            <a:pPr>
              <a:buFont typeface="Wingdings" panose="05000000000000000000" pitchFamily="2" charset="2"/>
              <a:buChar char="Ø"/>
            </a:pPr>
            <a:r>
              <a:rPr lang="en-US" dirty="0" smtClean="0"/>
              <a:t>Solution:</a:t>
            </a:r>
          </a:p>
          <a:p>
            <a:pPr lvl="1">
              <a:buFont typeface="Wingdings" panose="05000000000000000000" pitchFamily="2" charset="2"/>
              <a:buChar char="Ø"/>
            </a:pPr>
            <a:r>
              <a:rPr lang="en-US" dirty="0" smtClean="0"/>
              <a:t>Create collapsible anechoic arrays</a:t>
            </a:r>
          </a:p>
          <a:p>
            <a:pPr lvl="1">
              <a:buFont typeface="Wingdings" panose="05000000000000000000" pitchFamily="2" charset="2"/>
              <a:buChar char="Ø"/>
            </a:pPr>
            <a:r>
              <a:rPr lang="en-US" dirty="0" smtClean="0"/>
              <a:t>Cover hotspots of interference</a:t>
            </a:r>
          </a:p>
          <a:p>
            <a:pPr lvl="1">
              <a:buFont typeface="Wingdings" panose="05000000000000000000" pitchFamily="2" charset="2"/>
              <a:buChar char="Ø"/>
            </a:pPr>
            <a:r>
              <a:rPr lang="en-US" dirty="0" smtClean="0"/>
              <a:t>Cost: $1500</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74786" y="1845734"/>
            <a:ext cx="3793066" cy="3793066"/>
          </a:xfrm>
        </p:spPr>
      </p:pic>
      <p:sp>
        <p:nvSpPr>
          <p:cNvPr id="6" name="TextBox 5"/>
          <p:cNvSpPr txBox="1"/>
          <p:nvPr/>
        </p:nvSpPr>
        <p:spPr>
          <a:xfrm>
            <a:off x="7291252" y="5638800"/>
            <a:ext cx="3864428" cy="646331"/>
          </a:xfrm>
          <a:prstGeom prst="rect">
            <a:avLst/>
          </a:prstGeom>
          <a:noFill/>
        </p:spPr>
        <p:txBody>
          <a:bodyPr wrap="square" rtlCol="0">
            <a:spAutoFit/>
          </a:bodyPr>
          <a:lstStyle/>
          <a:p>
            <a:r>
              <a:rPr lang="en-US" dirty="0" smtClean="0"/>
              <a:t>Adhere anechoic material to modular display boards</a:t>
            </a:r>
            <a:endParaRPr lang="en-US" dirty="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7" name="Slide Number Placeholder 6"/>
          <p:cNvSpPr>
            <a:spLocks noGrp="1"/>
          </p:cNvSpPr>
          <p:nvPr>
            <p:ph type="sldNum" sz="quarter" idx="12"/>
          </p:nvPr>
        </p:nvSpPr>
        <p:spPr/>
        <p:txBody>
          <a:bodyPr/>
          <a:lstStyle/>
          <a:p>
            <a:fld id="{703D5B72-A720-44FC-8017-B2C9BDBBADC0}" type="slidenum">
              <a:rPr lang="en-US" smtClean="0"/>
              <a:t>63</a:t>
            </a:fld>
            <a:endParaRPr lang="en-US"/>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37828281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Storage</a:t>
            </a:r>
            <a:endParaRPr lang="en-US" dirty="0"/>
          </a:p>
        </p:txBody>
      </p:sp>
      <p:sp>
        <p:nvSpPr>
          <p:cNvPr id="4" name="Content Placeholder 3"/>
          <p:cNvSpPr>
            <a:spLocks noGrp="1"/>
          </p:cNvSpPr>
          <p:nvPr>
            <p:ph sz="half" idx="1"/>
          </p:nvPr>
        </p:nvSpPr>
        <p:spPr>
          <a:xfrm>
            <a:off x="1097280" y="1845734"/>
            <a:ext cx="4937760" cy="4250266"/>
          </a:xfrm>
        </p:spPr>
        <p:txBody>
          <a:bodyPr/>
          <a:lstStyle/>
          <a:p>
            <a:pPr>
              <a:buFont typeface="Wingdings" panose="05000000000000000000" pitchFamily="2" charset="2"/>
              <a:buChar char="Ø"/>
            </a:pPr>
            <a:r>
              <a:rPr lang="en-US" dirty="0" smtClean="0"/>
              <a:t>Problem:</a:t>
            </a:r>
          </a:p>
          <a:p>
            <a:pPr lvl="1">
              <a:buFont typeface="Wingdings" panose="05000000000000000000" pitchFamily="2" charset="2"/>
              <a:buChar char="Ø"/>
            </a:pPr>
            <a:r>
              <a:rPr lang="en-US" dirty="0" smtClean="0"/>
              <a:t>Project has support equipment loosely collected in unsecured boxes</a:t>
            </a:r>
          </a:p>
          <a:p>
            <a:pPr lvl="2">
              <a:buFont typeface="Wingdings" panose="05000000000000000000" pitchFamily="2" charset="2"/>
              <a:buChar char="Ø"/>
            </a:pPr>
            <a:r>
              <a:rPr lang="en-US" dirty="0" smtClean="0"/>
              <a:t>Radar Reflectors</a:t>
            </a:r>
          </a:p>
          <a:p>
            <a:pPr lvl="2">
              <a:buFont typeface="Wingdings" panose="05000000000000000000" pitchFamily="2" charset="2"/>
              <a:buChar char="Ø"/>
            </a:pPr>
            <a:r>
              <a:rPr lang="en-US" dirty="0" smtClean="0"/>
              <a:t>Tripods</a:t>
            </a:r>
          </a:p>
          <a:p>
            <a:pPr lvl="2">
              <a:buFont typeface="Wingdings" panose="05000000000000000000" pitchFamily="2" charset="2"/>
              <a:buChar char="Ø"/>
            </a:pPr>
            <a:r>
              <a:rPr lang="en-US" dirty="0" smtClean="0"/>
              <a:t>Anechoic material</a:t>
            </a:r>
          </a:p>
          <a:p>
            <a:pPr lvl="2">
              <a:buFont typeface="Wingdings" panose="05000000000000000000" pitchFamily="2" charset="2"/>
              <a:buChar char="Ø"/>
            </a:pPr>
            <a:r>
              <a:rPr lang="en-US" dirty="0" smtClean="0"/>
              <a:t>Tools</a:t>
            </a:r>
          </a:p>
          <a:p>
            <a:pPr lvl="2">
              <a:buFont typeface="Wingdings" panose="05000000000000000000" pitchFamily="2" charset="2"/>
              <a:buChar char="Ø"/>
            </a:pPr>
            <a:r>
              <a:rPr lang="en-US" dirty="0" smtClean="0"/>
              <a:t>Spare parts</a:t>
            </a:r>
          </a:p>
          <a:p>
            <a:pPr>
              <a:buFont typeface="Wingdings" panose="05000000000000000000" pitchFamily="2" charset="2"/>
              <a:buChar char="Ø"/>
            </a:pPr>
            <a:r>
              <a:rPr lang="en-US" dirty="0" smtClean="0"/>
              <a:t>Solution (Planned):</a:t>
            </a:r>
          </a:p>
          <a:p>
            <a:pPr lvl="1">
              <a:buFont typeface="Wingdings" panose="05000000000000000000" pitchFamily="2" charset="2"/>
              <a:buChar char="Ø"/>
            </a:pPr>
            <a:r>
              <a:rPr lang="en-US" dirty="0" smtClean="0"/>
              <a:t>Purchase or build a container</a:t>
            </a:r>
          </a:p>
          <a:p>
            <a:pPr lvl="2">
              <a:buFont typeface="Wingdings" panose="05000000000000000000" pitchFamily="2" charset="2"/>
              <a:buChar char="Ø"/>
            </a:pPr>
            <a:r>
              <a:rPr lang="en-US" dirty="0" smtClean="0"/>
              <a:t>Lockable</a:t>
            </a:r>
          </a:p>
          <a:p>
            <a:pPr lvl="2">
              <a:buFont typeface="Wingdings" panose="05000000000000000000" pitchFamily="2" charset="2"/>
              <a:buChar char="Ø"/>
            </a:pPr>
            <a:r>
              <a:rPr lang="en-US" dirty="0" smtClean="0"/>
              <a:t>Shock resistant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5438" y="1846263"/>
            <a:ext cx="4480242" cy="4480242"/>
          </a:xfrm>
        </p:spPr>
      </p:pic>
      <p:sp>
        <p:nvSpPr>
          <p:cNvPr id="3" name="Footer Placeholder 2"/>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64</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1794882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Budget</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94178398"/>
              </p:ext>
            </p:extLst>
          </p:nvPr>
        </p:nvGraphicFramePr>
        <p:xfrm>
          <a:off x="20865" y="1846262"/>
          <a:ext cx="4938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4150111" y="1846263"/>
            <a:ext cx="3964578" cy="32867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Items yet to be purchased:</a:t>
            </a:r>
          </a:p>
          <a:p>
            <a:pPr marL="285750" indent="-285750">
              <a:buFont typeface="Wingdings" panose="05000000000000000000" pitchFamily="2" charset="2"/>
              <a:buChar char="Ø"/>
            </a:pPr>
            <a:r>
              <a:rPr lang="en-US" sz="1800" dirty="0"/>
              <a:t>Secure case for electrical components</a:t>
            </a:r>
          </a:p>
          <a:p>
            <a:pPr marL="285750" indent="-285750">
              <a:buFont typeface="Wingdings" panose="05000000000000000000" pitchFamily="2" charset="2"/>
              <a:buChar char="Ø"/>
            </a:pPr>
            <a:r>
              <a:rPr lang="en-US" sz="1800" dirty="0"/>
              <a:t>Storage for testing equipment</a:t>
            </a:r>
          </a:p>
          <a:p>
            <a:pPr marL="285750" indent="-285750">
              <a:buFont typeface="Wingdings" panose="05000000000000000000" pitchFamily="2" charset="2"/>
              <a:buChar char="Ø"/>
            </a:pPr>
            <a:r>
              <a:rPr lang="en-US" sz="1800" dirty="0"/>
              <a:t>RF Panel setup</a:t>
            </a:r>
          </a:p>
          <a:p>
            <a:pPr marL="285750" indent="-285750">
              <a:buFont typeface="Wingdings" panose="05000000000000000000" pitchFamily="2" charset="2"/>
              <a:buChar char="Ø"/>
            </a:pPr>
            <a:r>
              <a:rPr lang="en-US" sz="1800" dirty="0"/>
              <a:t>Replacing faulty equipment</a:t>
            </a:r>
          </a:p>
          <a:p>
            <a:pPr marL="285750" indent="-285750">
              <a:buFont typeface="Wingdings" panose="05000000000000000000" pitchFamily="2" charset="2"/>
              <a:buChar char="Ø"/>
            </a:pPr>
            <a:r>
              <a:rPr lang="en-US" sz="1800" dirty="0"/>
              <a:t>Renting testing equipment</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45852513"/>
              </p:ext>
            </p:extLst>
          </p:nvPr>
        </p:nvGraphicFramePr>
        <p:xfrm>
          <a:off x="6991350" y="1846263"/>
          <a:ext cx="49371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65</a:t>
            </a:fld>
            <a:endParaRPr lang="en-US"/>
          </a:p>
        </p:txBody>
      </p:sp>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32161040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Budget (2014-2016)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9379753"/>
              </p:ext>
            </p:extLst>
          </p:nvPr>
        </p:nvGraphicFramePr>
        <p:xfrm>
          <a:off x="1097280" y="1855961"/>
          <a:ext cx="10058400" cy="422125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66</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21323049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Tasks 2016</a:t>
            </a:r>
            <a:endParaRPr lang="en-US" dirty="0"/>
          </a:p>
        </p:txBody>
      </p:sp>
      <p:sp>
        <p:nvSpPr>
          <p:cNvPr id="3" name="Content Placeholder 2"/>
          <p:cNvSpPr>
            <a:spLocks noGrp="1"/>
          </p:cNvSpPr>
          <p:nvPr>
            <p:ph idx="1"/>
          </p:nvPr>
        </p:nvSpPr>
        <p:spPr>
          <a:xfrm>
            <a:off x="1097280" y="1845734"/>
            <a:ext cx="4214949" cy="4023360"/>
          </a:xfrm>
        </p:spPr>
        <p:txBody>
          <a:bodyPr>
            <a:normAutofit/>
          </a:bodyPr>
          <a:lstStyle/>
          <a:p>
            <a:pPr marL="0" lvl="0" indent="0">
              <a:buClr>
                <a:srgbClr val="1CADE4"/>
              </a:buClr>
              <a:buNone/>
            </a:pPr>
            <a:r>
              <a:rPr lang="en-US" sz="2400" cap="all" dirty="0" smtClean="0">
                <a:solidFill>
                  <a:srgbClr val="344068"/>
                </a:solidFill>
              </a:rPr>
              <a:t>Mechanical</a:t>
            </a:r>
          </a:p>
          <a:p>
            <a:pPr marL="0" lvl="0" indent="0">
              <a:buClr>
                <a:srgbClr val="1CADE4"/>
              </a:buClr>
              <a:buNone/>
            </a:pPr>
            <a:endParaRPr lang="en-US" sz="2400" cap="all" dirty="0">
              <a:solidFill>
                <a:srgbClr val="344068"/>
              </a:solidFill>
            </a:endParaRPr>
          </a:p>
          <a:p>
            <a:pPr lvl="1">
              <a:buFont typeface="Wingdings" panose="05000000000000000000" pitchFamily="2" charset="2"/>
              <a:buChar char="Ø"/>
            </a:pPr>
            <a:r>
              <a:rPr lang="en-US" sz="2400" dirty="0" smtClean="0"/>
              <a:t>Machine </a:t>
            </a:r>
            <a:r>
              <a:rPr lang="en-US" sz="2400" dirty="0" smtClean="0"/>
              <a:t>shop </a:t>
            </a:r>
            <a:r>
              <a:rPr lang="en-US" sz="2400" dirty="0" smtClean="0"/>
              <a:t>fabrication</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Modifications to </a:t>
            </a:r>
            <a:r>
              <a:rPr lang="en-US" sz="2400" dirty="0" smtClean="0"/>
              <a:t>structure</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Anechoic panel setup</a:t>
            </a:r>
            <a:endParaRPr lang="en-US" sz="2400" dirty="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67</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
        <p:nvSpPr>
          <p:cNvPr id="7" name="Content Placeholder 2"/>
          <p:cNvSpPr txBox="1">
            <a:spLocks/>
          </p:cNvSpPr>
          <p:nvPr/>
        </p:nvSpPr>
        <p:spPr>
          <a:xfrm>
            <a:off x="6341521" y="1845734"/>
            <a:ext cx="559793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buClr>
                <a:srgbClr val="1CADE4"/>
              </a:buClr>
              <a:buNone/>
            </a:pPr>
            <a:r>
              <a:rPr lang="en-US" sz="2400" cap="all" dirty="0">
                <a:solidFill>
                  <a:srgbClr val="344068"/>
                </a:solidFill>
              </a:rPr>
              <a:t>Electrical</a:t>
            </a:r>
          </a:p>
          <a:p>
            <a:pPr>
              <a:buFont typeface="Wingdings" panose="05000000000000000000" pitchFamily="2" charset="2"/>
              <a:buChar char="Ø"/>
            </a:pPr>
            <a:endParaRPr lang="en-US" sz="2800" dirty="0" smtClean="0"/>
          </a:p>
          <a:p>
            <a:pPr lvl="1">
              <a:buFont typeface="Wingdings" panose="05000000000000000000" pitchFamily="2" charset="2"/>
              <a:buChar char="Ø"/>
            </a:pPr>
            <a:r>
              <a:rPr lang="en-US" sz="2400" dirty="0" smtClean="0"/>
              <a:t>Migrate Electronics to Gen II Structure</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Iterative Testing</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Software Development</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RF Demonstration</a:t>
            </a:r>
          </a:p>
        </p:txBody>
      </p:sp>
    </p:spTree>
    <p:extLst>
      <p:ext uri="{BB962C8B-B14F-4D97-AF65-F5344CB8AC3E}">
        <p14:creationId xmlns:p14="http://schemas.microsoft.com/office/powerpoint/2010/main" val="7438974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 for Generation III</a:t>
            </a:r>
            <a:endParaRPr lang="en-US" dirty="0"/>
          </a:p>
        </p:txBody>
      </p:sp>
      <p:sp>
        <p:nvSpPr>
          <p:cNvPr id="4" name="Text Placeholder 3"/>
          <p:cNvSpPr>
            <a:spLocks noGrp="1"/>
          </p:cNvSpPr>
          <p:nvPr>
            <p:ph type="body" idx="1"/>
          </p:nvPr>
        </p:nvSpPr>
        <p:spPr/>
        <p:txBody>
          <a:bodyPr>
            <a:normAutofit/>
          </a:bodyPr>
          <a:lstStyle/>
          <a:p>
            <a:r>
              <a:rPr lang="en-US" sz="2400" dirty="0" smtClean="0"/>
              <a:t>Mechanical</a:t>
            </a:r>
            <a:endParaRPr lang="en-US" sz="2400" dirty="0"/>
          </a:p>
        </p:txBody>
      </p:sp>
      <p:sp>
        <p:nvSpPr>
          <p:cNvPr id="5" name="Content Placeholder 4"/>
          <p:cNvSpPr>
            <a:spLocks noGrp="1"/>
          </p:cNvSpPr>
          <p:nvPr>
            <p:ph sz="half" idx="2"/>
          </p:nvPr>
        </p:nvSpPr>
        <p:spPr/>
        <p:txBody>
          <a:bodyPr/>
          <a:lstStyle/>
          <a:p>
            <a:pPr>
              <a:buFont typeface="Wingdings" panose="05000000000000000000" pitchFamily="2" charset="2"/>
              <a:buChar char="Ø"/>
            </a:pPr>
            <a:r>
              <a:rPr lang="en-US" dirty="0" smtClean="0"/>
              <a:t>Custom Fabrication</a:t>
            </a:r>
          </a:p>
          <a:p>
            <a:pPr>
              <a:buFont typeface="Wingdings" panose="05000000000000000000" pitchFamily="2" charset="2"/>
              <a:buChar char="Ø"/>
            </a:pPr>
            <a:r>
              <a:rPr lang="en-US" dirty="0" smtClean="0"/>
              <a:t>Wall-mounted system</a:t>
            </a:r>
          </a:p>
          <a:p>
            <a:pPr>
              <a:buFont typeface="Wingdings" panose="05000000000000000000" pitchFamily="2" charset="2"/>
              <a:buChar char="Ø"/>
            </a:pPr>
            <a:r>
              <a:rPr lang="en-US" dirty="0" smtClean="0"/>
              <a:t>Easily collapsible</a:t>
            </a:r>
          </a:p>
          <a:p>
            <a:pPr>
              <a:buFont typeface="Wingdings" panose="05000000000000000000" pitchFamily="2" charset="2"/>
              <a:buChar char="Ø"/>
            </a:pPr>
            <a:r>
              <a:rPr lang="en-US" dirty="0" smtClean="0"/>
              <a:t>Improve horn adjustment fidelity</a:t>
            </a:r>
            <a:endParaRPr lang="en-US" dirty="0"/>
          </a:p>
        </p:txBody>
      </p:sp>
      <p:sp>
        <p:nvSpPr>
          <p:cNvPr id="6" name="Text Placeholder 5"/>
          <p:cNvSpPr>
            <a:spLocks noGrp="1"/>
          </p:cNvSpPr>
          <p:nvPr>
            <p:ph type="body" sz="quarter" idx="3"/>
          </p:nvPr>
        </p:nvSpPr>
        <p:spPr/>
        <p:txBody>
          <a:bodyPr>
            <a:normAutofit/>
          </a:bodyPr>
          <a:lstStyle/>
          <a:p>
            <a:r>
              <a:rPr lang="en-US" sz="2400" dirty="0" smtClean="0"/>
              <a:t>Electrical</a:t>
            </a:r>
            <a:endParaRPr lang="en-US" sz="2400" dirty="0"/>
          </a:p>
        </p:txBody>
      </p:sp>
      <p:sp>
        <p:nvSpPr>
          <p:cNvPr id="7" name="Content Placeholder 6"/>
          <p:cNvSpPr>
            <a:spLocks noGrp="1"/>
          </p:cNvSpPr>
          <p:nvPr>
            <p:ph sz="quarter" idx="4"/>
          </p:nvPr>
        </p:nvSpPr>
        <p:spPr>
          <a:xfrm>
            <a:off x="6225045" y="2582334"/>
            <a:ext cx="4937760" cy="3788229"/>
          </a:xfrm>
        </p:spPr>
        <p:txBody>
          <a:bodyPr>
            <a:normAutofit/>
          </a:bodyPr>
          <a:lstStyle/>
          <a:p>
            <a:pPr>
              <a:buFont typeface="Wingdings" panose="05000000000000000000" pitchFamily="2" charset="2"/>
              <a:buChar char="Ø"/>
            </a:pPr>
            <a:r>
              <a:rPr lang="en-US" dirty="0"/>
              <a:t>Higher resolution </a:t>
            </a:r>
          </a:p>
          <a:p>
            <a:pPr lvl="1">
              <a:buFont typeface="Wingdings" panose="05000000000000000000" pitchFamily="2" charset="2"/>
              <a:buChar char="Ø"/>
            </a:pPr>
            <a:r>
              <a:rPr lang="en-US" sz="2000" dirty="0"/>
              <a:t> </a:t>
            </a:r>
            <a:r>
              <a:rPr lang="en-US" sz="2000" dirty="0" smtClean="0"/>
              <a:t>Enhance </a:t>
            </a:r>
            <a:r>
              <a:rPr lang="en-US" sz="2000" dirty="0"/>
              <a:t>array design</a:t>
            </a:r>
          </a:p>
          <a:p>
            <a:pPr>
              <a:buFont typeface="Wingdings" panose="05000000000000000000" pitchFamily="2" charset="2"/>
              <a:buChar char="Ø"/>
            </a:pPr>
            <a:r>
              <a:rPr lang="en-US" dirty="0"/>
              <a:t>“Heat map” display </a:t>
            </a:r>
          </a:p>
          <a:p>
            <a:pPr>
              <a:buFont typeface="Wingdings" panose="05000000000000000000" pitchFamily="2" charset="2"/>
              <a:buChar char="Ø"/>
            </a:pPr>
            <a:r>
              <a:rPr lang="en-US" dirty="0" smtClean="0"/>
              <a:t>Weapon </a:t>
            </a:r>
            <a:r>
              <a:rPr lang="en-US" dirty="0"/>
              <a:t>Signature Discrimination</a:t>
            </a:r>
          </a:p>
          <a:p>
            <a:pPr lvl="1">
              <a:buFont typeface="Wingdings" panose="05000000000000000000" pitchFamily="2" charset="2"/>
              <a:buChar char="Ø"/>
            </a:pPr>
            <a:r>
              <a:rPr lang="en-US" sz="2000" dirty="0"/>
              <a:t> Improve image </a:t>
            </a:r>
            <a:r>
              <a:rPr lang="en-US" sz="2000" dirty="0" smtClean="0"/>
              <a:t>resolution &amp; display</a:t>
            </a:r>
            <a:endParaRPr lang="en-US" sz="2000" dirty="0"/>
          </a:p>
          <a:p>
            <a:pPr lvl="1">
              <a:buFont typeface="Wingdings" panose="05000000000000000000" pitchFamily="2" charset="2"/>
              <a:buChar char="Ø"/>
            </a:pPr>
            <a:r>
              <a:rPr lang="en-US" sz="2000" dirty="0"/>
              <a:t> Neural network </a:t>
            </a:r>
          </a:p>
          <a:p>
            <a:pPr>
              <a:buFont typeface="Wingdings" panose="05000000000000000000" pitchFamily="2" charset="2"/>
              <a:buChar char="Ø"/>
            </a:pPr>
            <a:r>
              <a:rPr lang="en-US" dirty="0"/>
              <a:t>Automated alert system</a:t>
            </a:r>
          </a:p>
          <a:p>
            <a:pPr lvl="1">
              <a:buFont typeface="Wingdings" panose="05000000000000000000" pitchFamily="2" charset="2"/>
              <a:buChar char="Ø"/>
            </a:pPr>
            <a:r>
              <a:rPr lang="en-US" sz="2000" dirty="0"/>
              <a:t> Wireless link to security center   </a:t>
            </a:r>
          </a:p>
          <a:p>
            <a:pPr>
              <a:buFont typeface="Wingdings" panose="05000000000000000000" pitchFamily="2" charset="2"/>
              <a:buChar char="Ø"/>
            </a:pPr>
            <a:endParaRPr lang="en-US" dirty="0"/>
          </a:p>
        </p:txBody>
      </p:sp>
      <p:sp>
        <p:nvSpPr>
          <p:cNvPr id="3" name="Footer Placeholder 2"/>
          <p:cNvSpPr>
            <a:spLocks noGrp="1"/>
          </p:cNvSpPr>
          <p:nvPr>
            <p:ph type="ftr" sz="quarter" idx="11"/>
          </p:nvPr>
        </p:nvSpPr>
        <p:spPr/>
        <p:txBody>
          <a:bodyPr/>
          <a:lstStyle/>
          <a:p>
            <a:r>
              <a:rPr lang="en-US" smtClean="0"/>
              <a:t>SAR Imager Team</a:t>
            </a:r>
            <a:endParaRPr lang="en-US"/>
          </a:p>
        </p:txBody>
      </p:sp>
      <p:sp>
        <p:nvSpPr>
          <p:cNvPr id="8" name="Slide Number Placeholder 7"/>
          <p:cNvSpPr>
            <a:spLocks noGrp="1"/>
          </p:cNvSpPr>
          <p:nvPr>
            <p:ph type="sldNum" sz="quarter" idx="12"/>
          </p:nvPr>
        </p:nvSpPr>
        <p:spPr/>
        <p:txBody>
          <a:bodyPr/>
          <a:lstStyle/>
          <a:p>
            <a:fld id="{703D5B72-A720-44FC-8017-B2C9BDBBADC0}" type="slidenum">
              <a:rPr lang="en-US" smtClean="0"/>
              <a:t>68</a:t>
            </a:fld>
            <a:endParaRPr lang="en-US"/>
          </a:p>
        </p:txBody>
      </p:sp>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20991109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Text Placeholder 3"/>
          <p:cNvSpPr>
            <a:spLocks noGrp="1"/>
          </p:cNvSpPr>
          <p:nvPr>
            <p:ph type="body" idx="1"/>
          </p:nvPr>
        </p:nvSpPr>
        <p:spPr>
          <a:xfrm>
            <a:off x="1097280" y="2582334"/>
            <a:ext cx="4937760" cy="736282"/>
          </a:xfrm>
        </p:spPr>
        <p:txBody>
          <a:bodyPr/>
          <a:lstStyle/>
          <a:p>
            <a:r>
              <a:rPr lang="en-US" dirty="0" smtClean="0"/>
              <a:t>Mechanical</a:t>
            </a:r>
            <a:endParaRPr lang="en-US" dirty="0"/>
          </a:p>
        </p:txBody>
      </p:sp>
      <p:sp>
        <p:nvSpPr>
          <p:cNvPr id="3" name="Content Placeholder 2"/>
          <p:cNvSpPr>
            <a:spLocks noGrp="1"/>
          </p:cNvSpPr>
          <p:nvPr>
            <p:ph sz="half" idx="2"/>
          </p:nvPr>
        </p:nvSpPr>
        <p:spPr>
          <a:xfrm>
            <a:off x="1097280" y="3492424"/>
            <a:ext cx="4937760" cy="2717876"/>
          </a:xfrm>
        </p:spPr>
        <p:txBody>
          <a:bodyPr>
            <a:normAutofit/>
          </a:bodyPr>
          <a:lstStyle/>
          <a:p>
            <a:pPr>
              <a:buFont typeface="Wingdings" panose="05000000000000000000" pitchFamily="2" charset="2"/>
              <a:buChar char="Ø"/>
            </a:pPr>
            <a:r>
              <a:rPr lang="en-US" dirty="0" smtClean="0"/>
              <a:t>Instructors:</a:t>
            </a:r>
          </a:p>
          <a:p>
            <a:pPr lvl="1">
              <a:buFont typeface="Wingdings" panose="05000000000000000000" pitchFamily="2" charset="2"/>
              <a:buChar char="Ø"/>
            </a:pPr>
            <a:r>
              <a:rPr lang="en-US" dirty="0" smtClean="0"/>
              <a:t>Dr. Nikhil Gupta</a:t>
            </a:r>
          </a:p>
          <a:p>
            <a:pPr lvl="1">
              <a:buFont typeface="Wingdings" panose="05000000000000000000" pitchFamily="2" charset="2"/>
              <a:buChar char="Ø"/>
            </a:pPr>
            <a:r>
              <a:rPr lang="en-US" dirty="0" smtClean="0"/>
              <a:t>Dr. Chiang Shih</a:t>
            </a:r>
          </a:p>
          <a:p>
            <a:pPr>
              <a:buFont typeface="Wingdings" panose="05000000000000000000" pitchFamily="2" charset="2"/>
              <a:buChar char="Ø"/>
            </a:pPr>
            <a:r>
              <a:rPr lang="en-US" dirty="0" smtClean="0"/>
              <a:t>Faculty Advisor:</a:t>
            </a:r>
          </a:p>
          <a:p>
            <a:pPr lvl="1">
              <a:buFont typeface="Wingdings" panose="05000000000000000000" pitchFamily="2" charset="2"/>
              <a:buChar char="Ø"/>
            </a:pPr>
            <a:r>
              <a:rPr lang="en-US" dirty="0" smtClean="0"/>
              <a:t>Dr. Dorr Campbell</a:t>
            </a:r>
          </a:p>
        </p:txBody>
      </p:sp>
      <p:sp>
        <p:nvSpPr>
          <p:cNvPr id="5" name="Text Placeholder 4"/>
          <p:cNvSpPr>
            <a:spLocks noGrp="1"/>
          </p:cNvSpPr>
          <p:nvPr>
            <p:ph type="body" sz="quarter" idx="3"/>
          </p:nvPr>
        </p:nvSpPr>
        <p:spPr>
          <a:xfrm>
            <a:off x="6217920" y="2647449"/>
            <a:ext cx="4937760" cy="736282"/>
          </a:xfrm>
        </p:spPr>
        <p:txBody>
          <a:bodyPr/>
          <a:lstStyle/>
          <a:p>
            <a:r>
              <a:rPr lang="en-US" dirty="0" smtClean="0"/>
              <a:t>Electrical</a:t>
            </a:r>
            <a:endParaRPr lang="en-US" dirty="0"/>
          </a:p>
        </p:txBody>
      </p:sp>
      <p:sp>
        <p:nvSpPr>
          <p:cNvPr id="6" name="Content Placeholder 5"/>
          <p:cNvSpPr>
            <a:spLocks noGrp="1"/>
          </p:cNvSpPr>
          <p:nvPr>
            <p:ph sz="quarter" idx="4"/>
          </p:nvPr>
        </p:nvSpPr>
        <p:spPr>
          <a:xfrm>
            <a:off x="6217920" y="3492424"/>
            <a:ext cx="4937760" cy="2851226"/>
          </a:xfrm>
        </p:spPr>
        <p:txBody>
          <a:bodyPr>
            <a:normAutofit/>
          </a:bodyPr>
          <a:lstStyle/>
          <a:p>
            <a:pPr>
              <a:buFont typeface="Wingdings" panose="05000000000000000000" pitchFamily="2" charset="2"/>
              <a:buChar char="Ø"/>
            </a:pPr>
            <a:r>
              <a:rPr lang="en-US" dirty="0" smtClean="0"/>
              <a:t>Instructor:</a:t>
            </a:r>
          </a:p>
          <a:p>
            <a:pPr lvl="1">
              <a:buFont typeface="Wingdings" panose="05000000000000000000" pitchFamily="2" charset="2"/>
              <a:buChar char="Ø"/>
            </a:pPr>
            <a:r>
              <a:rPr lang="en-US" dirty="0" smtClean="0"/>
              <a:t>Dr. </a:t>
            </a:r>
            <a:r>
              <a:rPr lang="en-US" dirty="0" err="1" smtClean="0"/>
              <a:t>Jerris</a:t>
            </a:r>
            <a:r>
              <a:rPr lang="en-US" dirty="0" smtClean="0"/>
              <a:t> Hooker</a:t>
            </a:r>
          </a:p>
          <a:p>
            <a:pPr marL="201168" lvl="1" indent="0">
              <a:buNone/>
            </a:pPr>
            <a:endParaRPr lang="en-US" dirty="0" smtClean="0"/>
          </a:p>
          <a:p>
            <a:pPr>
              <a:buFont typeface="Wingdings" panose="05000000000000000000" pitchFamily="2" charset="2"/>
              <a:buChar char="Ø"/>
            </a:pPr>
            <a:r>
              <a:rPr lang="en-US" dirty="0" smtClean="0"/>
              <a:t>Faculty Advisors:</a:t>
            </a:r>
          </a:p>
          <a:p>
            <a:pPr lvl="1">
              <a:buFont typeface="Wingdings" panose="05000000000000000000" pitchFamily="2" charset="2"/>
              <a:buChar char="Ø"/>
            </a:pPr>
            <a:r>
              <a:rPr lang="en-US" dirty="0" smtClean="0"/>
              <a:t>Dr. Simon Foo</a:t>
            </a:r>
          </a:p>
          <a:p>
            <a:pPr lvl="1">
              <a:buFont typeface="Wingdings" panose="05000000000000000000" pitchFamily="2" charset="2"/>
              <a:buChar char="Ø"/>
            </a:pPr>
            <a:r>
              <a:rPr lang="en-US" dirty="0" smtClean="0"/>
              <a:t>Dr. Shonda </a:t>
            </a:r>
            <a:r>
              <a:rPr lang="en-US" dirty="0" err="1" smtClean="0"/>
              <a:t>Bernadin</a:t>
            </a:r>
            <a:endParaRPr lang="en-US" dirty="0" smtClean="0"/>
          </a:p>
          <a:p>
            <a:pPr lvl="1">
              <a:buFont typeface="Wingdings" panose="05000000000000000000" pitchFamily="2" charset="2"/>
              <a:buChar char="Ø"/>
            </a:pPr>
            <a:r>
              <a:rPr lang="en-US" dirty="0" smtClean="0"/>
              <a:t>Dr. </a:t>
            </a:r>
            <a:r>
              <a:rPr lang="en-US" dirty="0" err="1" smtClean="0"/>
              <a:t>Rajendra</a:t>
            </a:r>
            <a:r>
              <a:rPr lang="en-US" dirty="0" smtClean="0"/>
              <a:t> Arora</a:t>
            </a:r>
            <a:endParaRPr lang="en-US" dirty="0"/>
          </a:p>
        </p:txBody>
      </p:sp>
      <p:sp>
        <p:nvSpPr>
          <p:cNvPr id="7" name="Text Placeholder 3"/>
          <p:cNvSpPr txBox="1">
            <a:spLocks/>
          </p:cNvSpPr>
          <p:nvPr/>
        </p:nvSpPr>
        <p:spPr>
          <a:xfrm>
            <a:off x="1097280" y="1846052"/>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2400" dirty="0" smtClean="0"/>
              <a:t>College of engineering</a:t>
            </a:r>
            <a:endParaRPr lang="en-US" sz="2400" dirty="0"/>
          </a:p>
        </p:txBody>
      </p:sp>
      <p:cxnSp>
        <p:nvCxnSpPr>
          <p:cNvPr id="9" name="Straight Connector 8"/>
          <p:cNvCxnSpPr/>
          <p:nvPr/>
        </p:nvCxnSpPr>
        <p:spPr>
          <a:xfrm>
            <a:off x="1211580" y="2582334"/>
            <a:ext cx="99441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Footer Placeholder 7"/>
          <p:cNvSpPr>
            <a:spLocks noGrp="1"/>
          </p:cNvSpPr>
          <p:nvPr>
            <p:ph type="ftr" sz="quarter" idx="11"/>
          </p:nvPr>
        </p:nvSpPr>
        <p:spPr/>
        <p:txBody>
          <a:bodyPr/>
          <a:lstStyle/>
          <a:p>
            <a:r>
              <a:rPr lang="en-US" smtClean="0"/>
              <a:t>SAR Imager Team</a:t>
            </a:r>
            <a:endParaRPr lang="en-US"/>
          </a:p>
        </p:txBody>
      </p:sp>
      <p:sp>
        <p:nvSpPr>
          <p:cNvPr id="10" name="Slide Number Placeholder 9"/>
          <p:cNvSpPr>
            <a:spLocks noGrp="1"/>
          </p:cNvSpPr>
          <p:nvPr>
            <p:ph type="sldNum" sz="quarter" idx="12"/>
          </p:nvPr>
        </p:nvSpPr>
        <p:spPr/>
        <p:txBody>
          <a:bodyPr/>
          <a:lstStyle/>
          <a:p>
            <a:fld id="{703D5B72-A720-44FC-8017-B2C9BDBBADC0}" type="slidenum">
              <a:rPr lang="en-US" smtClean="0"/>
              <a:t>69</a:t>
            </a:fld>
            <a:endParaRPr lang="en-US"/>
          </a:p>
        </p:txBody>
      </p:sp>
      <p:sp>
        <p:nvSpPr>
          <p:cNvPr id="1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1277715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Goals </a:t>
            </a:r>
            <a:endParaRPr lang="en-US"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sz="2600" dirty="0"/>
              <a:t>Create a Synthetic Aperture Radar:</a:t>
            </a:r>
          </a:p>
          <a:p>
            <a:pPr lvl="1">
              <a:buFont typeface="Wingdings" panose="05000000000000000000" pitchFamily="2" charset="2"/>
              <a:buChar char="Ø"/>
            </a:pPr>
            <a:r>
              <a:rPr lang="en-US" sz="2400" dirty="0"/>
              <a:t>Project Features:</a:t>
            </a:r>
          </a:p>
          <a:p>
            <a:pPr lvl="2">
              <a:buFont typeface="Wingdings" panose="05000000000000000000" pitchFamily="2" charset="2"/>
              <a:buChar char="Ø"/>
            </a:pPr>
            <a:r>
              <a:rPr lang="en-US" sz="2000" dirty="0"/>
              <a:t>Weapons detection for homeland </a:t>
            </a:r>
            <a:r>
              <a:rPr lang="en-US" sz="2000" dirty="0" smtClean="0"/>
              <a:t>security</a:t>
            </a:r>
          </a:p>
          <a:p>
            <a:pPr lvl="2">
              <a:buFont typeface="Wingdings" panose="05000000000000000000" pitchFamily="2" charset="2"/>
              <a:buChar char="Ø"/>
            </a:pPr>
            <a:r>
              <a:rPr lang="en-US" sz="2000" dirty="0" smtClean="0"/>
              <a:t>Multi-Antenna</a:t>
            </a:r>
            <a:endParaRPr lang="en-US" sz="2000" dirty="0"/>
          </a:p>
          <a:p>
            <a:pPr lvl="2">
              <a:buFont typeface="Wingdings" panose="05000000000000000000" pitchFamily="2" charset="2"/>
              <a:buChar char="Ø"/>
            </a:pPr>
            <a:r>
              <a:rPr lang="en-US" sz="2000" dirty="0"/>
              <a:t>Stationary</a:t>
            </a:r>
          </a:p>
          <a:p>
            <a:pPr lvl="2">
              <a:buFont typeface="Wingdings" panose="05000000000000000000" pitchFamily="2" charset="2"/>
              <a:buChar char="Ø"/>
            </a:pPr>
            <a:r>
              <a:rPr lang="en-US" sz="2000" dirty="0"/>
              <a:t>Low resolution</a:t>
            </a:r>
          </a:p>
          <a:p>
            <a:pPr lvl="2">
              <a:buFont typeface="Wingdings" panose="05000000000000000000" pitchFamily="2" charset="2"/>
              <a:buChar char="Ø"/>
            </a:pPr>
            <a:r>
              <a:rPr lang="en-US" sz="2000" dirty="0"/>
              <a:t>Concealable</a:t>
            </a:r>
          </a:p>
          <a:p>
            <a:pPr lvl="2">
              <a:buFont typeface="Wingdings" panose="05000000000000000000" pitchFamily="2" charset="2"/>
              <a:buChar char="Ø"/>
            </a:pPr>
            <a:r>
              <a:rPr lang="en-US" sz="2000" dirty="0"/>
              <a:t>Low Cost</a:t>
            </a:r>
          </a:p>
          <a:p>
            <a:pPr lvl="2">
              <a:buFont typeface="Wingdings" panose="05000000000000000000" pitchFamily="2" charset="2"/>
              <a:buChar char="Ø"/>
            </a:pPr>
            <a:r>
              <a:rPr lang="en-US" sz="2000" dirty="0"/>
              <a:t>Relatively </a:t>
            </a:r>
            <a:r>
              <a:rPr lang="en-US" sz="2000" dirty="0" smtClean="0"/>
              <a:t>mobile</a:t>
            </a:r>
            <a:endParaRPr lang="en-US" b="1" dirty="0"/>
          </a:p>
          <a:p>
            <a:pPr>
              <a:buFont typeface="Wingdings" panose="05000000000000000000" pitchFamily="2" charset="2"/>
              <a:buChar char="Ø"/>
            </a:pPr>
            <a:endParaRPr lang="en-US" dirty="0"/>
          </a:p>
        </p:txBody>
      </p:sp>
      <p:sp>
        <p:nvSpPr>
          <p:cNvPr id="5" name="Footer Placeholder 4"/>
          <p:cNvSpPr>
            <a:spLocks noGrp="1"/>
          </p:cNvSpPr>
          <p:nvPr>
            <p:ph type="ftr" idx="11"/>
          </p:nvPr>
        </p:nvSpPr>
        <p:spPr/>
        <p:txBody>
          <a:bodyPr/>
          <a:lstStyle/>
          <a:p>
            <a:r>
              <a:rPr lang="en-US" smtClean="0"/>
              <a:t>SAR Imager Team</a:t>
            </a:r>
            <a:endParaRPr lang="en-US"/>
          </a:p>
        </p:txBody>
      </p:sp>
      <p:sp>
        <p:nvSpPr>
          <p:cNvPr id="6" name="Slide Number Placeholder 5"/>
          <p:cNvSpPr>
            <a:spLocks noGrp="1"/>
          </p:cNvSpPr>
          <p:nvPr>
            <p:ph type="sldNum" idx="12"/>
          </p:nvPr>
        </p:nvSpPr>
        <p:spPr>
          <a:xfrm>
            <a:off x="9878216" y="6438559"/>
            <a:ext cx="1312023" cy="365125"/>
          </a:xfrm>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7</a:t>
            </a:fld>
            <a:endParaRPr lang="en-US" sz="1050" b="0" i="0" u="none" strike="noStrike" cap="none" baseline="0">
              <a:solidFill>
                <a:srgbClr val="FFFFFF"/>
              </a:solidFill>
              <a:latin typeface="Calibri"/>
              <a:ea typeface="Calibri"/>
              <a:cs typeface="Calibri"/>
              <a:sym typeface="Calibri"/>
              <a:rtl val="0"/>
            </a:endParaRPr>
          </a:p>
        </p:txBody>
      </p:sp>
      <p:pic>
        <p:nvPicPr>
          <p:cNvPr id="7"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074" y="1845733"/>
            <a:ext cx="4937125" cy="3702843"/>
          </a:xfrm>
          <a:prstGeom prst="rect">
            <a:avLst/>
          </a:prstGeom>
        </p:spPr>
      </p:pic>
      <p:sp>
        <p:nvSpPr>
          <p:cNvPr id="8" name="Rectangle 7"/>
          <p:cNvSpPr/>
          <p:nvPr/>
        </p:nvSpPr>
        <p:spPr>
          <a:xfrm>
            <a:off x="7410267" y="5656951"/>
            <a:ext cx="3212738" cy="307777"/>
          </a:xfrm>
          <a:prstGeom prst="rect">
            <a:avLst/>
          </a:prstGeom>
        </p:spPr>
        <p:txBody>
          <a:bodyPr wrap="none">
            <a:spAutoFit/>
          </a:bodyPr>
          <a:lstStyle/>
          <a:p>
            <a:pPr algn="ctr"/>
            <a:r>
              <a:rPr lang="en-US" dirty="0"/>
              <a:t>1</a:t>
            </a:r>
            <a:r>
              <a:rPr lang="en-US" baseline="30000" dirty="0"/>
              <a:t>st</a:t>
            </a:r>
            <a:r>
              <a:rPr lang="en-US" dirty="0"/>
              <a:t> Generation Project – Class of 2015</a:t>
            </a:r>
          </a:p>
        </p:txBody>
      </p:sp>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spTree>
    <p:extLst>
      <p:ext uri="{BB962C8B-B14F-4D97-AF65-F5344CB8AC3E}">
        <p14:creationId xmlns:p14="http://schemas.microsoft.com/office/powerpoint/2010/main" val="29823961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a:t>
            </a:r>
            <a:endParaRPr lang="en-US" dirty="0"/>
          </a:p>
        </p:txBody>
      </p:sp>
      <p:sp>
        <p:nvSpPr>
          <p:cNvPr id="4" name="Text Placeholder 3"/>
          <p:cNvSpPr>
            <a:spLocks noGrp="1"/>
          </p:cNvSpPr>
          <p:nvPr>
            <p:ph type="body" idx="1"/>
          </p:nvPr>
        </p:nvSpPr>
        <p:spPr>
          <a:xfrm>
            <a:off x="1097280" y="2582334"/>
            <a:ext cx="4937760" cy="736282"/>
          </a:xfrm>
        </p:spPr>
        <p:txBody>
          <a:bodyPr/>
          <a:lstStyle/>
          <a:p>
            <a:r>
              <a:rPr lang="en-US" dirty="0" smtClean="0"/>
              <a:t>Mike Blue</a:t>
            </a:r>
            <a:endParaRPr lang="en-US" dirty="0"/>
          </a:p>
        </p:txBody>
      </p:sp>
      <p:sp>
        <p:nvSpPr>
          <p:cNvPr id="3" name="Content Placeholder 2"/>
          <p:cNvSpPr>
            <a:spLocks noGrp="1"/>
          </p:cNvSpPr>
          <p:nvPr>
            <p:ph sz="half" idx="2"/>
          </p:nvPr>
        </p:nvSpPr>
        <p:spPr>
          <a:xfrm>
            <a:off x="1097280" y="3492424"/>
            <a:ext cx="4937760" cy="923229"/>
          </a:xfrm>
        </p:spPr>
        <p:txBody>
          <a:bodyPr/>
          <a:lstStyle/>
          <a:p>
            <a:pPr>
              <a:buFont typeface="Wingdings" panose="05000000000000000000" pitchFamily="2" charset="2"/>
              <a:buChar char="Ø"/>
            </a:pPr>
            <a:r>
              <a:rPr lang="en-US" dirty="0" smtClean="0"/>
              <a:t>Mechanical Engineer</a:t>
            </a:r>
          </a:p>
          <a:p>
            <a:pPr>
              <a:buFont typeface="Wingdings" panose="05000000000000000000" pitchFamily="2" charset="2"/>
              <a:buChar char="Ø"/>
            </a:pPr>
            <a:r>
              <a:rPr lang="en-US" dirty="0" smtClean="0"/>
              <a:t>Mechanical Technology</a:t>
            </a:r>
          </a:p>
        </p:txBody>
      </p:sp>
      <p:sp>
        <p:nvSpPr>
          <p:cNvPr id="5" name="Text Placeholder 4"/>
          <p:cNvSpPr>
            <a:spLocks noGrp="1"/>
          </p:cNvSpPr>
          <p:nvPr>
            <p:ph type="body" sz="quarter" idx="3"/>
          </p:nvPr>
        </p:nvSpPr>
        <p:spPr>
          <a:xfrm>
            <a:off x="6217920" y="2582334"/>
            <a:ext cx="4937760" cy="736282"/>
          </a:xfrm>
        </p:spPr>
        <p:txBody>
          <a:bodyPr/>
          <a:lstStyle/>
          <a:p>
            <a:r>
              <a:rPr lang="en-US" dirty="0" smtClean="0"/>
              <a:t>Pete </a:t>
            </a:r>
            <a:r>
              <a:rPr lang="en-US" dirty="0" err="1" smtClean="0"/>
              <a:t>Stenger</a:t>
            </a:r>
            <a:endParaRPr lang="en-US" dirty="0"/>
          </a:p>
        </p:txBody>
      </p:sp>
      <p:sp>
        <p:nvSpPr>
          <p:cNvPr id="6" name="Content Placeholder 5"/>
          <p:cNvSpPr>
            <a:spLocks noGrp="1"/>
          </p:cNvSpPr>
          <p:nvPr>
            <p:ph sz="quarter" idx="4"/>
          </p:nvPr>
        </p:nvSpPr>
        <p:spPr>
          <a:xfrm>
            <a:off x="6217920" y="3492424"/>
            <a:ext cx="4937760" cy="923229"/>
          </a:xfrm>
        </p:spPr>
        <p:txBody>
          <a:bodyPr/>
          <a:lstStyle/>
          <a:p>
            <a:pPr>
              <a:buFont typeface="Wingdings" panose="05000000000000000000" pitchFamily="2" charset="2"/>
              <a:buChar char="Ø"/>
            </a:pPr>
            <a:r>
              <a:rPr lang="en-US" dirty="0" smtClean="0"/>
              <a:t>Engineer, RF Microwave Design</a:t>
            </a:r>
          </a:p>
          <a:p>
            <a:pPr>
              <a:buFont typeface="Wingdings" panose="05000000000000000000" pitchFamily="2" charset="2"/>
              <a:buChar char="Ø"/>
            </a:pPr>
            <a:r>
              <a:rPr lang="en-US" dirty="0" smtClean="0"/>
              <a:t>RF Devices and Packaging</a:t>
            </a:r>
            <a:endParaRPr lang="en-US" dirty="0"/>
          </a:p>
        </p:txBody>
      </p:sp>
      <p:sp>
        <p:nvSpPr>
          <p:cNvPr id="7" name="Text Placeholder 3"/>
          <p:cNvSpPr txBox="1">
            <a:spLocks/>
          </p:cNvSpPr>
          <p:nvPr/>
        </p:nvSpPr>
        <p:spPr>
          <a:xfrm>
            <a:off x="1097280" y="1846052"/>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2400" dirty="0" smtClean="0"/>
              <a:t>Northrop Grumman</a:t>
            </a:r>
            <a:endParaRPr lang="en-US" sz="2400" dirty="0"/>
          </a:p>
        </p:txBody>
      </p:sp>
      <p:cxnSp>
        <p:nvCxnSpPr>
          <p:cNvPr id="9" name="Straight Connector 8"/>
          <p:cNvCxnSpPr/>
          <p:nvPr/>
        </p:nvCxnSpPr>
        <p:spPr>
          <a:xfrm>
            <a:off x="1211580" y="2582334"/>
            <a:ext cx="99441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Footer Placeholder 7"/>
          <p:cNvSpPr>
            <a:spLocks noGrp="1"/>
          </p:cNvSpPr>
          <p:nvPr>
            <p:ph type="ftr" sz="quarter" idx="11"/>
          </p:nvPr>
        </p:nvSpPr>
        <p:spPr/>
        <p:txBody>
          <a:bodyPr/>
          <a:lstStyle/>
          <a:p>
            <a:r>
              <a:rPr lang="en-US" smtClean="0"/>
              <a:t>SAR Imager Team</a:t>
            </a:r>
            <a:endParaRPr lang="en-US"/>
          </a:p>
        </p:txBody>
      </p:sp>
      <p:sp>
        <p:nvSpPr>
          <p:cNvPr id="10" name="Slide Number Placeholder 9"/>
          <p:cNvSpPr>
            <a:spLocks noGrp="1"/>
          </p:cNvSpPr>
          <p:nvPr>
            <p:ph type="sldNum" sz="quarter" idx="12"/>
          </p:nvPr>
        </p:nvSpPr>
        <p:spPr/>
        <p:txBody>
          <a:bodyPr/>
          <a:lstStyle/>
          <a:p>
            <a:fld id="{703D5B72-A720-44FC-8017-B2C9BDBBADC0}" type="slidenum">
              <a:rPr lang="en-US" smtClean="0"/>
              <a:t>70</a:t>
            </a:fld>
            <a:endParaRPr lang="en-US"/>
          </a:p>
        </p:txBody>
      </p:sp>
      <p:sp>
        <p:nvSpPr>
          <p:cNvPr id="1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3614910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71</a:t>
            </a:fld>
            <a:endParaRPr lang="en-US"/>
          </a:p>
        </p:txBody>
      </p:sp>
    </p:spTree>
    <p:extLst>
      <p:ext uri="{BB962C8B-B14F-4D97-AF65-F5344CB8AC3E}">
        <p14:creationId xmlns:p14="http://schemas.microsoft.com/office/powerpoint/2010/main" val="16789555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hlinkClick r:id="rId2"/>
              </a:rPr>
              <a:t>http://stores.cumingmicrowave-online-store.com/c-ram-fac-3-x-24-x-24</a:t>
            </a:r>
            <a:r>
              <a:rPr lang="en-US" dirty="0" smtClean="0">
                <a:hlinkClick r:id="rId2"/>
              </a:rPr>
              <a:t>/</a:t>
            </a:r>
            <a:endParaRPr lang="en-US" dirty="0"/>
          </a:p>
          <a:p>
            <a:pPr>
              <a:buFont typeface="Wingdings" panose="05000000000000000000" pitchFamily="2" charset="2"/>
              <a:buChar char="Ø"/>
            </a:pPr>
            <a:r>
              <a:rPr lang="en-US" dirty="0" smtClean="0">
                <a:hlinkClick r:id="rId3"/>
              </a:rPr>
              <a:t>http</a:t>
            </a:r>
            <a:r>
              <a:rPr lang="en-US" dirty="0">
                <a:hlinkClick r:id="rId3"/>
              </a:rPr>
              <a:t>://www.eventfurniturehire.co.nz/catalog/product/gallery/id/99/image/109</a:t>
            </a:r>
            <a:r>
              <a:rPr lang="en-US" dirty="0" smtClean="0">
                <a:hlinkClick r:id="rId3"/>
              </a:rPr>
              <a:t>/</a:t>
            </a:r>
            <a:endParaRPr lang="en-US" dirty="0" smtClean="0"/>
          </a:p>
          <a:p>
            <a:pPr>
              <a:buFont typeface="Wingdings" panose="05000000000000000000" pitchFamily="2" charset="2"/>
              <a:buChar char="Ø"/>
            </a:pPr>
            <a:r>
              <a:rPr lang="en-US" dirty="0">
                <a:hlinkClick r:id="rId4"/>
              </a:rPr>
              <a:t>http://</a:t>
            </a:r>
            <a:r>
              <a:rPr lang="en-US" dirty="0" smtClean="0">
                <a:hlinkClick r:id="rId4"/>
              </a:rPr>
              <a:t>www.northerntool.com/shop/tools/product_200377214_200377214</a:t>
            </a:r>
            <a:endParaRPr lang="en-US" dirty="0" smtClean="0"/>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72</a:t>
            </a:fld>
            <a:endParaRPr lang="en-US"/>
          </a:p>
        </p:txBody>
      </p:sp>
    </p:spTree>
    <p:extLst>
      <p:ext uri="{BB962C8B-B14F-4D97-AF65-F5344CB8AC3E}">
        <p14:creationId xmlns:p14="http://schemas.microsoft.com/office/powerpoint/2010/main" val="14038505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a:t>
            </a:r>
            <a:endParaRPr lang="en-US" dirty="0"/>
          </a:p>
        </p:txBody>
      </p:sp>
      <p:sp>
        <p:nvSpPr>
          <p:cNvPr id="4" name="Text Placeholder 3"/>
          <p:cNvSpPr>
            <a:spLocks noGrp="1"/>
          </p:cNvSpPr>
          <p:nvPr>
            <p:ph type="body" idx="2"/>
          </p:nvPr>
        </p:nvSpPr>
        <p:spPr>
          <a:xfrm>
            <a:off x="6245627" y="2036253"/>
            <a:ext cx="4937760" cy="4023360"/>
          </a:xfrm>
        </p:spPr>
        <p:txBody>
          <a:bodyPr/>
          <a:lstStyle/>
          <a:p>
            <a:pPr>
              <a:buFont typeface="Arial" panose="020B0604020202020204" pitchFamily="34" charset="0"/>
              <a:buChar char="•"/>
            </a:pPr>
            <a:endParaRPr lang="en-US" dirty="0" smtClean="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73</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smtClean="0"/>
              <a:t>SAR Imager Team</a:t>
            </a:r>
            <a:endParaRPr lang="en-US" dirty="0"/>
          </a:p>
        </p:txBody>
      </p:sp>
      <p:sp>
        <p:nvSpPr>
          <p:cNvPr id="7" name="TextBox 6"/>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01" y="1845733"/>
            <a:ext cx="4881118" cy="4347355"/>
          </a:xfrm>
          <a:prstGeom prst="rect">
            <a:avLst/>
          </a:prstGeom>
        </p:spPr>
      </p:pic>
      <p:cxnSp>
        <p:nvCxnSpPr>
          <p:cNvPr id="14" name="Straight Connector 13"/>
          <p:cNvCxnSpPr/>
          <p:nvPr/>
        </p:nvCxnSpPr>
        <p:spPr>
          <a:xfrm flipV="1">
            <a:off x="5143500" y="3528753"/>
            <a:ext cx="0" cy="16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354089" y="3520440"/>
            <a:ext cx="0" cy="16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73584" y="3528753"/>
            <a:ext cx="0" cy="16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73584" y="3603567"/>
            <a:ext cx="369916" cy="83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43500" y="3611880"/>
            <a:ext cx="2105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86347" y="3395164"/>
            <a:ext cx="400053" cy="200055"/>
          </a:xfrm>
          <a:prstGeom prst="rect">
            <a:avLst/>
          </a:prstGeom>
          <a:noFill/>
        </p:spPr>
        <p:txBody>
          <a:bodyPr wrap="square" rtlCol="0">
            <a:spAutoFit/>
          </a:bodyPr>
          <a:lstStyle/>
          <a:p>
            <a:r>
              <a:rPr lang="en-US" sz="700" dirty="0" smtClean="0">
                <a:latin typeface="Calibri" panose="020F0502020204030204" pitchFamily="34" charset="0"/>
              </a:rPr>
              <a:t>3.54</a:t>
            </a:r>
            <a:r>
              <a:rPr lang="en-US" sz="700" dirty="0" smtClean="0"/>
              <a:t>”</a:t>
            </a:r>
            <a:endParaRPr lang="en-US" sz="700" dirty="0"/>
          </a:p>
        </p:txBody>
      </p:sp>
      <p:sp>
        <p:nvSpPr>
          <p:cNvPr id="27" name="TextBox 26"/>
          <p:cNvSpPr txBox="1"/>
          <p:nvPr/>
        </p:nvSpPr>
        <p:spPr>
          <a:xfrm>
            <a:off x="4792635" y="3395164"/>
            <a:ext cx="383076" cy="200055"/>
          </a:xfrm>
          <a:prstGeom prst="rect">
            <a:avLst/>
          </a:prstGeom>
          <a:noFill/>
        </p:spPr>
        <p:txBody>
          <a:bodyPr wrap="square" rtlCol="0">
            <a:spAutoFit/>
          </a:bodyPr>
          <a:lstStyle/>
          <a:p>
            <a:r>
              <a:rPr lang="en-US" sz="700" dirty="0" smtClean="0">
                <a:latin typeface="Calibri" panose="020F0502020204030204" pitchFamily="34" charset="0"/>
              </a:rPr>
              <a:t>7.09”</a:t>
            </a:r>
            <a:endParaRPr lang="en-US" sz="700" dirty="0">
              <a:latin typeface="Calibri" panose="020F0502020204030204" pitchFamily="34" charset="0"/>
            </a:endParaRPr>
          </a:p>
        </p:txBody>
      </p:sp>
      <p:cxnSp>
        <p:nvCxnSpPr>
          <p:cNvPr id="29" name="Straight Connector 28"/>
          <p:cNvCxnSpPr/>
          <p:nvPr/>
        </p:nvCxnSpPr>
        <p:spPr>
          <a:xfrm>
            <a:off x="5691074" y="6084047"/>
            <a:ext cx="257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20026" y="1899521"/>
            <a:ext cx="102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922682" y="1899521"/>
            <a:ext cx="26296" cy="41845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72214" y="3932517"/>
            <a:ext cx="513609" cy="230832"/>
          </a:xfrm>
          <a:prstGeom prst="rect">
            <a:avLst/>
          </a:prstGeom>
          <a:solidFill>
            <a:schemeClr val="bg1"/>
          </a:solidFill>
        </p:spPr>
        <p:txBody>
          <a:bodyPr wrap="square" rtlCol="0">
            <a:spAutoFit/>
          </a:bodyPr>
          <a:lstStyle/>
          <a:p>
            <a:r>
              <a:rPr lang="en-US" sz="900" dirty="0" smtClean="0">
                <a:latin typeface="Calibri" panose="020F0502020204030204" pitchFamily="34" charset="0"/>
              </a:rPr>
              <a:t>70”</a:t>
            </a:r>
            <a:endParaRPr lang="en-US" sz="900" dirty="0">
              <a:latin typeface="Calibri" panose="020F0502020204030204" pitchFamily="34" charset="0"/>
            </a:endParaRPr>
          </a:p>
        </p:txBody>
      </p:sp>
      <p:cxnSp>
        <p:nvCxnSpPr>
          <p:cNvPr id="40" name="Straight Connector 39"/>
          <p:cNvCxnSpPr/>
          <p:nvPr/>
        </p:nvCxnSpPr>
        <p:spPr>
          <a:xfrm flipV="1">
            <a:off x="1882588" y="1737358"/>
            <a:ext cx="0" cy="108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72214" y="1737358"/>
            <a:ext cx="1474" cy="108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882588" y="1845733"/>
            <a:ext cx="388962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27353" y="1759474"/>
            <a:ext cx="390859" cy="230832"/>
          </a:xfrm>
          <a:prstGeom prst="rect">
            <a:avLst/>
          </a:prstGeom>
          <a:solidFill>
            <a:schemeClr val="bg1"/>
          </a:solidFill>
        </p:spPr>
        <p:txBody>
          <a:bodyPr wrap="square" rtlCol="0">
            <a:spAutoFit/>
          </a:bodyPr>
          <a:lstStyle/>
          <a:p>
            <a:r>
              <a:rPr lang="en-US" sz="900" dirty="0" smtClean="0">
                <a:latin typeface="Calibri" panose="020F0502020204030204" pitchFamily="34" charset="0"/>
              </a:rPr>
              <a:t>66”</a:t>
            </a:r>
            <a:endParaRPr lang="en-US" sz="900" dirty="0">
              <a:latin typeface="Calibri" panose="020F0502020204030204" pitchFamily="34" charset="0"/>
            </a:endParaRPr>
          </a:p>
        </p:txBody>
      </p:sp>
      <p:cxnSp>
        <p:nvCxnSpPr>
          <p:cNvPr id="52" name="Straight Arrow Connector 51"/>
          <p:cNvCxnSpPr/>
          <p:nvPr/>
        </p:nvCxnSpPr>
        <p:spPr>
          <a:xfrm flipV="1">
            <a:off x="3955312" y="3469318"/>
            <a:ext cx="492807" cy="2256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11329" y="3279748"/>
            <a:ext cx="431476" cy="230832"/>
          </a:xfrm>
          <a:prstGeom prst="rect">
            <a:avLst/>
          </a:prstGeom>
          <a:noFill/>
        </p:spPr>
        <p:txBody>
          <a:bodyPr wrap="square" rtlCol="0">
            <a:spAutoFit/>
          </a:bodyPr>
          <a:lstStyle/>
          <a:p>
            <a:r>
              <a:rPr lang="en-US" sz="900" dirty="0" smtClean="0">
                <a:latin typeface="Calibri" panose="020F0502020204030204" pitchFamily="34" charset="0"/>
              </a:rPr>
              <a:t>30”</a:t>
            </a:r>
            <a:endParaRPr lang="en-US" sz="900" dirty="0">
              <a:latin typeface="Calibri" panose="020F0502020204030204" pitchFamily="34" charset="0"/>
            </a:endParaRPr>
          </a:p>
        </p:txBody>
      </p:sp>
    </p:spTree>
    <p:extLst>
      <p:ext uri="{BB962C8B-B14F-4D97-AF65-F5344CB8AC3E}">
        <p14:creationId xmlns:p14="http://schemas.microsoft.com/office/powerpoint/2010/main" val="40915007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Examination: V1</a:t>
            </a:r>
            <a:endParaRPr lang="en-US" dirty="0"/>
          </a:p>
        </p:txBody>
      </p:sp>
      <p:sp>
        <p:nvSpPr>
          <p:cNvPr id="3" name="Content Placeholder 2"/>
          <p:cNvSpPr>
            <a:spLocks noGrp="1"/>
          </p:cNvSpPr>
          <p:nvPr>
            <p:ph sz="half" idx="1"/>
          </p:nvPr>
        </p:nvSpPr>
        <p:spPr>
          <a:xfrm>
            <a:off x="1097280" y="1819976"/>
            <a:ext cx="4937760" cy="4023359"/>
          </a:xfrm>
        </p:spPr>
        <p:txBody>
          <a:bodyPr/>
          <a:lstStyle/>
          <a:p>
            <a:pPr>
              <a:buFont typeface="Wingdings" panose="05000000000000000000" pitchFamily="2" charset="2"/>
              <a:buChar char="Ø"/>
            </a:pPr>
            <a:r>
              <a:rPr lang="en-US" dirty="0" smtClean="0"/>
              <a:t> 8020 Aluminum Beams</a:t>
            </a:r>
          </a:p>
          <a:p>
            <a:pPr lvl="1">
              <a:buFont typeface="Wingdings" panose="05000000000000000000" pitchFamily="2" charset="2"/>
              <a:buChar char="Ø"/>
            </a:pPr>
            <a:r>
              <a:rPr lang="en-US" dirty="0" smtClean="0"/>
              <a:t>Provide excellent weight to strength ratio</a:t>
            </a:r>
          </a:p>
          <a:p>
            <a:pPr lvl="1">
              <a:buFont typeface="Wingdings" panose="05000000000000000000" pitchFamily="2" charset="2"/>
              <a:buChar char="Ø"/>
            </a:pPr>
            <a:r>
              <a:rPr lang="en-US" dirty="0" smtClean="0"/>
              <a:t>Easy to assemble</a:t>
            </a:r>
          </a:p>
          <a:p>
            <a:pPr lvl="1">
              <a:buFont typeface="Wingdings" panose="05000000000000000000" pitchFamily="2" charset="2"/>
              <a:buChar char="Ø"/>
            </a:pPr>
            <a:r>
              <a:rPr lang="en-US" dirty="0" smtClean="0"/>
              <a:t>Light Machining Required</a:t>
            </a:r>
          </a:p>
          <a:p>
            <a:pPr lvl="1">
              <a:buFont typeface="Wingdings" panose="05000000000000000000" pitchFamily="2" charset="2"/>
              <a:buChar char="Ø"/>
            </a:pPr>
            <a:r>
              <a:rPr lang="en-US" dirty="0" smtClean="0"/>
              <a:t>Joined together by ¼-20 screws and plates</a:t>
            </a:r>
          </a:p>
          <a:p>
            <a:pPr lvl="1">
              <a:buFont typeface="Wingdings" panose="05000000000000000000" pitchFamily="2" charset="2"/>
              <a:buChar char="Ø"/>
            </a:pPr>
            <a:r>
              <a:rPr lang="en-US" dirty="0" smtClean="0"/>
              <a:t>Recommended to us from Mike Blue</a:t>
            </a:r>
          </a:p>
          <a:p>
            <a:pPr>
              <a:buFont typeface="Wingdings" panose="05000000000000000000" pitchFamily="2" charset="2"/>
              <a:buChar char="Ø"/>
            </a:pPr>
            <a:r>
              <a:rPr lang="en-US" dirty="0" smtClean="0"/>
              <a:t> Horns  mounted to the front pointing normal to the beam</a:t>
            </a:r>
          </a:p>
          <a:p>
            <a:pPr>
              <a:buFont typeface="Wingdings" panose="05000000000000000000" pitchFamily="2" charset="2"/>
              <a:buChar char="Ø"/>
            </a:pPr>
            <a:endParaRPr lang="en-US" dirty="0" smtClean="0"/>
          </a:p>
          <a:p>
            <a:pPr lvl="1">
              <a:buFont typeface="Wingdings" panose="05000000000000000000" pitchFamily="2" charset="2"/>
              <a:buChar char="Ø"/>
            </a:pPr>
            <a:endParaRPr lang="en-US" dirty="0"/>
          </a:p>
        </p:txBody>
      </p:sp>
      <p:pic>
        <p:nvPicPr>
          <p:cNvPr id="8" name="Picture 7" descr="C:\Users\Luke\Desktop\FSU Classes\Engineering\15c Fall\EML 4551\Brainstorm Designs Luke\80-20\80-20 3D.jpg"/>
          <p:cNvPicPr/>
          <p:nvPr/>
        </p:nvPicPr>
        <p:blipFill>
          <a:blip r:embed="rId2">
            <a:extLst>
              <a:ext uri="{28A0092B-C50C-407E-A947-70E740481C1C}">
                <a14:useLocalDpi xmlns:a14="http://schemas.microsoft.com/office/drawing/2010/main" val="0"/>
              </a:ext>
            </a:extLst>
          </a:blip>
          <a:srcRect/>
          <a:stretch>
            <a:fillRect/>
          </a:stretch>
        </p:blipFill>
        <p:spPr bwMode="auto">
          <a:xfrm>
            <a:off x="6332537" y="2323321"/>
            <a:ext cx="5579377" cy="3460482"/>
          </a:xfrm>
          <a:prstGeom prst="rect">
            <a:avLst/>
          </a:prstGeom>
          <a:noFill/>
          <a:ln>
            <a:noFill/>
          </a:ln>
        </p:spPr>
      </p:pic>
      <p:cxnSp>
        <p:nvCxnSpPr>
          <p:cNvPr id="9" name="Straight Arrow Connector 8"/>
          <p:cNvCxnSpPr/>
          <p:nvPr/>
        </p:nvCxnSpPr>
        <p:spPr>
          <a:xfrm>
            <a:off x="7848060" y="5353589"/>
            <a:ext cx="2444256" cy="7112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8691007" y="2413591"/>
            <a:ext cx="265430" cy="293999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1" name="Text Box 2"/>
          <p:cNvSpPr txBox="1">
            <a:spLocks noChangeArrowheads="1"/>
          </p:cNvSpPr>
          <p:nvPr/>
        </p:nvSpPr>
        <p:spPr bwMode="auto">
          <a:xfrm>
            <a:off x="9326244" y="5370686"/>
            <a:ext cx="541655" cy="287020"/>
          </a:xfrm>
          <a:prstGeom prst="rect">
            <a:avLst/>
          </a:prstGeom>
          <a:noFill/>
          <a:ln w="9525">
            <a:noFill/>
            <a:miter lim="800000"/>
            <a:headEnd/>
            <a:tailEnd/>
          </a:ln>
        </p:spPr>
        <p:txBody>
          <a:bodyPr rot="0" vert="horz" wrap="square" lIns="91440" tIns="45720" rIns="91440" bIns="45720" anchor="t" anchorCtr="0">
            <a:noAutofit/>
          </a:bodyPr>
          <a:lstStyle/>
          <a:p>
            <a:pPr marL="0" marR="0" algn="just">
              <a:lnSpc>
                <a:spcPct val="150000"/>
              </a:lnSpc>
              <a:spcBef>
                <a:spcPts val="0"/>
              </a:spcBef>
              <a:spcAft>
                <a:spcPts val="600"/>
              </a:spcAft>
            </a:pPr>
            <a:r>
              <a:rPr lang="en-US" sz="1200" dirty="0">
                <a:effectLst/>
                <a:latin typeface="Times New Roman"/>
                <a:ea typeface="Times New Roman"/>
              </a:rPr>
              <a:t>64”</a:t>
            </a:r>
          </a:p>
        </p:txBody>
      </p:sp>
      <p:sp>
        <p:nvSpPr>
          <p:cNvPr id="14" name="Text Box 2"/>
          <p:cNvSpPr txBox="1">
            <a:spLocks noChangeArrowheads="1"/>
          </p:cNvSpPr>
          <p:nvPr/>
        </p:nvSpPr>
        <p:spPr bwMode="auto">
          <a:xfrm>
            <a:off x="8414782" y="3258351"/>
            <a:ext cx="541655" cy="287020"/>
          </a:xfrm>
          <a:prstGeom prst="rect">
            <a:avLst/>
          </a:prstGeom>
          <a:noFill/>
          <a:ln w="9525">
            <a:noFill/>
            <a:miter lim="800000"/>
            <a:headEnd/>
            <a:tailEnd/>
          </a:ln>
        </p:spPr>
        <p:txBody>
          <a:bodyPr rot="0" vert="horz" wrap="square" lIns="91440" tIns="45720" rIns="91440" bIns="45720" anchor="t" anchorCtr="0">
            <a:noAutofit/>
          </a:bodyPr>
          <a:lstStyle/>
          <a:p>
            <a:pPr marL="0" marR="0" algn="just">
              <a:lnSpc>
                <a:spcPct val="150000"/>
              </a:lnSpc>
              <a:spcBef>
                <a:spcPts val="0"/>
              </a:spcBef>
              <a:spcAft>
                <a:spcPts val="600"/>
              </a:spcAft>
            </a:pPr>
            <a:r>
              <a:rPr lang="en-US" sz="1200" dirty="0" smtClean="0">
                <a:effectLst/>
                <a:latin typeface="Times New Roman"/>
                <a:ea typeface="Times New Roman"/>
              </a:rPr>
              <a:t>61”</a:t>
            </a:r>
            <a:endParaRPr lang="en-US" sz="1200" dirty="0">
              <a:effectLst/>
              <a:latin typeface="Times New Roman"/>
              <a:ea typeface="Times New Roman"/>
            </a:endParaRPr>
          </a:p>
        </p:txBody>
      </p:sp>
      <p:pic>
        <p:nvPicPr>
          <p:cNvPr id="1027" name="Picture 3" descr="C:\Users\Luke Baldwin\Desktop\Engineering\1 - Senior Design\Brainstorm Designs Luke\1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1" y="4241620"/>
            <a:ext cx="2743200" cy="207220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mtClean="0"/>
              <a:t>74</a:t>
            </a:fld>
            <a:endParaRPr lang="en-US"/>
          </a:p>
        </p:txBody>
      </p:sp>
    </p:spTree>
    <p:extLst>
      <p:ext uri="{BB962C8B-B14F-4D97-AF65-F5344CB8AC3E}">
        <p14:creationId xmlns:p14="http://schemas.microsoft.com/office/powerpoint/2010/main" val="7996954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Examination: </a:t>
            </a:r>
            <a:r>
              <a:rPr lang="en-US" dirty="0" smtClean="0"/>
              <a:t>V2</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72224" y="2101598"/>
            <a:ext cx="5133975" cy="3673020"/>
          </a:xfrm>
        </p:spPr>
      </p:pic>
      <p:cxnSp>
        <p:nvCxnSpPr>
          <p:cNvPr id="7" name="Straight Arrow Connector 6"/>
          <p:cNvCxnSpPr/>
          <p:nvPr/>
        </p:nvCxnSpPr>
        <p:spPr>
          <a:xfrm>
            <a:off x="8590597" y="2178844"/>
            <a:ext cx="52705" cy="320452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7519035" y="5314314"/>
            <a:ext cx="2736215" cy="20701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 name="Text Box 2"/>
          <p:cNvSpPr txBox="1">
            <a:spLocks noChangeArrowheads="1"/>
          </p:cNvSpPr>
          <p:nvPr/>
        </p:nvSpPr>
        <p:spPr bwMode="auto">
          <a:xfrm>
            <a:off x="9227820" y="5521325"/>
            <a:ext cx="956310" cy="439420"/>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a:effectLst/>
                <a:latin typeface="Times New Roman"/>
                <a:ea typeface="Times New Roman"/>
              </a:rPr>
              <a:t>63.65”</a:t>
            </a:r>
          </a:p>
        </p:txBody>
      </p:sp>
      <p:sp>
        <p:nvSpPr>
          <p:cNvPr id="11" name="Content Placeholder 2"/>
          <p:cNvSpPr>
            <a:spLocks noGrp="1"/>
          </p:cNvSpPr>
          <p:nvPr>
            <p:ph sz="half" idx="1"/>
          </p:nvPr>
        </p:nvSpPr>
        <p:spPr>
          <a:xfrm>
            <a:off x="1097280" y="1845734"/>
            <a:ext cx="4937760" cy="4023359"/>
          </a:xfrm>
        </p:spPr>
        <p:txBody>
          <a:bodyPr>
            <a:normAutofit/>
          </a:bodyPr>
          <a:lstStyle/>
          <a:p>
            <a:pPr>
              <a:buFont typeface="Wingdings" panose="05000000000000000000" pitchFamily="2" charset="2"/>
              <a:buChar char="Ø"/>
            </a:pPr>
            <a:r>
              <a:rPr lang="en-US" sz="2400" dirty="0" smtClean="0"/>
              <a:t> Solid Aluminum Beams</a:t>
            </a:r>
          </a:p>
          <a:p>
            <a:pPr lvl="1">
              <a:buFont typeface="Wingdings" panose="05000000000000000000" pitchFamily="2" charset="2"/>
              <a:buChar char="Ø"/>
            </a:pPr>
            <a:r>
              <a:rPr lang="en-US" sz="2000" dirty="0" smtClean="0"/>
              <a:t>Similar Design as last year’s rendition</a:t>
            </a:r>
          </a:p>
          <a:p>
            <a:pPr lvl="1">
              <a:buFont typeface="Wingdings" panose="05000000000000000000" pitchFamily="2" charset="2"/>
              <a:buChar char="Ø"/>
            </a:pPr>
            <a:r>
              <a:rPr lang="en-US" sz="2000" dirty="0" smtClean="0"/>
              <a:t>Number of beams reduced</a:t>
            </a:r>
          </a:p>
          <a:p>
            <a:pPr lvl="1">
              <a:buFont typeface="Wingdings" panose="05000000000000000000" pitchFamily="2" charset="2"/>
              <a:buChar char="Ø"/>
            </a:pPr>
            <a:r>
              <a:rPr lang="en-US" sz="2000" dirty="0" smtClean="0"/>
              <a:t>Welded together for better strength</a:t>
            </a:r>
          </a:p>
          <a:p>
            <a:pPr lvl="1">
              <a:buFont typeface="Wingdings" panose="05000000000000000000" pitchFamily="2" charset="2"/>
              <a:buChar char="Ø"/>
            </a:pPr>
            <a:r>
              <a:rPr lang="en-US" sz="2000" dirty="0" smtClean="0"/>
              <a:t>Heavy Machining Required</a:t>
            </a:r>
          </a:p>
          <a:p>
            <a:pPr>
              <a:buFont typeface="Wingdings" panose="05000000000000000000" pitchFamily="2" charset="2"/>
              <a:buChar char="Ø"/>
            </a:pPr>
            <a:r>
              <a:rPr lang="en-US" sz="2400" dirty="0" smtClean="0"/>
              <a:t> Horns sandwich mounted between two 5” beams</a:t>
            </a:r>
          </a:p>
          <a:p>
            <a:pPr>
              <a:buFont typeface="Wingdings" panose="05000000000000000000" pitchFamily="2" charset="2"/>
              <a:buChar char="Ø"/>
            </a:pPr>
            <a:r>
              <a:rPr lang="en-US" sz="2400" dirty="0" smtClean="0"/>
              <a:t> Design ultimately rejected  due to 	machining difficulty </a:t>
            </a:r>
          </a:p>
          <a:p>
            <a:pPr>
              <a:buFont typeface="Wingdings" panose="05000000000000000000" pitchFamily="2" charset="2"/>
              <a:buChar char="Ø"/>
            </a:pPr>
            <a:endParaRPr lang="en-US" sz="2400" dirty="0" smtClean="0"/>
          </a:p>
          <a:p>
            <a:pPr lvl="1">
              <a:buFont typeface="Wingdings" panose="05000000000000000000" pitchFamily="2" charset="2"/>
              <a:buChar char="Ø"/>
            </a:pPr>
            <a:endParaRPr lang="en-US" sz="2000" dirty="0"/>
          </a:p>
        </p:txBody>
      </p:sp>
      <p:sp>
        <p:nvSpPr>
          <p:cNvPr id="16" name="Text Box 2"/>
          <p:cNvSpPr txBox="1">
            <a:spLocks noChangeArrowheads="1"/>
          </p:cNvSpPr>
          <p:nvPr/>
        </p:nvSpPr>
        <p:spPr bwMode="auto">
          <a:xfrm>
            <a:off x="7877810" y="2756989"/>
            <a:ext cx="2377440" cy="439420"/>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a:effectLst/>
                <a:latin typeface="Times New Roman"/>
                <a:ea typeface="Times New Roman"/>
              </a:rPr>
              <a:t>64.55”</a:t>
            </a:r>
          </a:p>
        </p:txBody>
      </p:sp>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75</a:t>
            </a:fld>
            <a:endParaRPr lang="en-US"/>
          </a:p>
        </p:txBody>
      </p:sp>
    </p:spTree>
    <p:extLst>
      <p:ext uri="{BB962C8B-B14F-4D97-AF65-F5344CB8AC3E}">
        <p14:creationId xmlns:p14="http://schemas.microsoft.com/office/powerpoint/2010/main" val="15650619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90750" y="133350"/>
            <a:ext cx="8039100" cy="6503987"/>
          </a:xfrm>
        </p:spPr>
      </p:pic>
      <p:sp>
        <p:nvSpPr>
          <p:cNvPr id="5" name="TextBox 4"/>
          <p:cNvSpPr txBox="1"/>
          <p:nvPr/>
        </p:nvSpPr>
        <p:spPr>
          <a:xfrm>
            <a:off x="2981325" y="971550"/>
            <a:ext cx="2447925" cy="369332"/>
          </a:xfrm>
          <a:prstGeom prst="rect">
            <a:avLst/>
          </a:prstGeom>
          <a:noFill/>
        </p:spPr>
        <p:txBody>
          <a:bodyPr wrap="square" rtlCol="0">
            <a:spAutoFit/>
          </a:bodyPr>
          <a:lstStyle/>
          <a:p>
            <a:r>
              <a:rPr lang="en-US" dirty="0" smtClean="0"/>
              <a:t>(INCHES)</a:t>
            </a:r>
            <a:endParaRPr lang="en-US" dirty="0"/>
          </a:p>
        </p:txBody>
      </p:sp>
      <p:sp>
        <p:nvSpPr>
          <p:cNvPr id="2" name="Footer Placeholder 1"/>
          <p:cNvSpPr>
            <a:spLocks noGrp="1"/>
          </p:cNvSpPr>
          <p:nvPr>
            <p:ph type="ftr" sz="quarter" idx="11"/>
          </p:nvPr>
        </p:nvSpPr>
        <p:spPr/>
        <p:txBody>
          <a:bodyPr/>
          <a:lstStyle/>
          <a:p>
            <a:r>
              <a:rPr lang="en-US" smtClean="0"/>
              <a:t>SAR Imager Team</a:t>
            </a:r>
            <a:endParaRPr lang="en-US"/>
          </a:p>
        </p:txBody>
      </p:sp>
      <p:sp>
        <p:nvSpPr>
          <p:cNvPr id="3" name="Slide Number Placeholder 2"/>
          <p:cNvSpPr>
            <a:spLocks noGrp="1"/>
          </p:cNvSpPr>
          <p:nvPr>
            <p:ph type="sldNum" sz="quarter" idx="12"/>
          </p:nvPr>
        </p:nvSpPr>
        <p:spPr/>
        <p:txBody>
          <a:bodyPr/>
          <a:lstStyle/>
          <a:p>
            <a:fld id="{703D5B72-A720-44FC-8017-B2C9BDBBADC0}" type="slidenum">
              <a:rPr lang="en-US" smtClean="0"/>
              <a:t>76</a:t>
            </a:fld>
            <a:endParaRPr lang="en-US"/>
          </a:p>
        </p:txBody>
      </p:sp>
    </p:spTree>
    <p:extLst>
      <p:ext uri="{BB962C8B-B14F-4D97-AF65-F5344CB8AC3E}">
        <p14:creationId xmlns:p14="http://schemas.microsoft.com/office/powerpoint/2010/main" val="32305115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68387" y="394977"/>
            <a:ext cx="100583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US" sz="4800" b="0" i="0" u="none" strike="noStrike" cap="none" baseline="0" dirty="0" smtClean="0">
                <a:solidFill>
                  <a:srgbClr val="3F3F3F"/>
                </a:solidFill>
                <a:latin typeface="Calibri"/>
                <a:ea typeface="Calibri"/>
                <a:cs typeface="Calibri"/>
                <a:sym typeface="Calibri"/>
                <a:rtl val="0"/>
              </a:rPr>
              <a:t>Safety </a:t>
            </a:r>
            <a:endParaRPr lang="en-US" sz="4800" b="0" i="0" u="none" strike="noStrike" cap="none" baseline="0" dirty="0">
              <a:solidFill>
                <a:srgbClr val="3F3F3F"/>
              </a:solidFill>
              <a:latin typeface="Calibri"/>
              <a:ea typeface="Calibri"/>
              <a:cs typeface="Calibri"/>
              <a:sym typeface="Calibri"/>
              <a:rtl val="0"/>
            </a:endParaRPr>
          </a:p>
        </p:txBody>
      </p:sp>
      <p:sp>
        <p:nvSpPr>
          <p:cNvPr id="124" name="Shape 124"/>
          <p:cNvSpPr txBox="1">
            <a:spLocks noGrp="1"/>
          </p:cNvSpPr>
          <p:nvPr>
            <p:ph type="body" idx="1"/>
          </p:nvPr>
        </p:nvSpPr>
        <p:spPr>
          <a:xfrm>
            <a:off x="1097279" y="1845733"/>
            <a:ext cx="10058398" cy="4023360"/>
          </a:xfrm>
          <a:prstGeom prst="rect">
            <a:avLst/>
          </a:prstGeom>
          <a:noFill/>
          <a:ln>
            <a:noFill/>
          </a:ln>
        </p:spPr>
        <p:txBody>
          <a:bodyPr lIns="0" tIns="45700" rIns="0" bIns="45700" anchor="t" anchorCtr="0">
            <a:noAutofit/>
          </a:bodyPr>
          <a:lstStyle/>
          <a:p>
            <a:pPr marL="0" marR="0" lvl="0" indent="0" algn="l" rtl="0">
              <a:lnSpc>
                <a:spcPct val="80000"/>
              </a:lnSpc>
              <a:spcBef>
                <a:spcPts val="1400"/>
              </a:spcBef>
              <a:spcAft>
                <a:spcPts val="0"/>
              </a:spcAft>
              <a:buClr>
                <a:schemeClr val="accent1"/>
              </a:buClr>
              <a:buSzPct val="25000"/>
              <a:buFont typeface="Calibri"/>
              <a:buNone/>
            </a:pPr>
            <a:endParaRPr lang="en-US" sz="1850" b="0" i="0" u="none" strike="noStrike" cap="none" baseline="0" dirty="0" smtClean="0">
              <a:solidFill>
                <a:srgbClr val="3F3F3F"/>
              </a:solidFill>
              <a:latin typeface="Calibri"/>
              <a:ea typeface="Calibri"/>
              <a:cs typeface="Calibri"/>
              <a:sym typeface="Calibri"/>
              <a:rtl val="0"/>
            </a:endParaRPr>
          </a:p>
          <a:p>
            <a:pPr marL="0" marR="0" lvl="0" indent="0" algn="l" rtl="0">
              <a:lnSpc>
                <a:spcPct val="80000"/>
              </a:lnSpc>
              <a:spcBef>
                <a:spcPts val="1400"/>
              </a:spcBef>
              <a:spcAft>
                <a:spcPts val="0"/>
              </a:spcAft>
              <a:buClr>
                <a:schemeClr val="accent1"/>
              </a:buClr>
              <a:buSzPct val="25000"/>
              <a:buFont typeface="Calibri"/>
              <a:buNone/>
            </a:pPr>
            <a:r>
              <a:rPr lang="en-US" sz="1850" b="0" i="0" u="none" strike="noStrike" cap="none" baseline="0" dirty="0" smtClean="0">
                <a:solidFill>
                  <a:srgbClr val="3F3F3F"/>
                </a:solidFill>
                <a:latin typeface="Calibri"/>
                <a:ea typeface="Calibri"/>
                <a:cs typeface="Calibri"/>
                <a:sym typeface="Calibri"/>
                <a:rtl val="0"/>
              </a:rPr>
              <a:t>Uses </a:t>
            </a:r>
            <a:r>
              <a:rPr lang="en-US" sz="1850" b="0" i="0" u="none" strike="noStrike" cap="none" baseline="0" dirty="0">
                <a:solidFill>
                  <a:srgbClr val="3F3F3F"/>
                </a:solidFill>
                <a:latin typeface="Calibri"/>
                <a:ea typeface="Calibri"/>
                <a:cs typeface="Calibri"/>
                <a:sym typeface="Calibri"/>
                <a:rtl val="0"/>
              </a:rPr>
              <a:t>low-powered X-band Radio Frequency (RF) to image objects</a:t>
            </a:r>
            <a:r>
              <a:rPr lang="en-US" sz="1850" strike="noStrike" cap="none" baseline="0" dirty="0">
                <a:solidFill>
                  <a:srgbClr val="3F3F3F"/>
                </a:solidFill>
                <a:latin typeface="Calibri"/>
                <a:ea typeface="Calibri"/>
                <a:cs typeface="Calibri"/>
                <a:sym typeface="Calibri"/>
                <a:rtl val="0"/>
              </a:rPr>
              <a:t> from a distance </a:t>
            </a:r>
            <a:r>
              <a:rPr lang="en-US" sz="1850" b="0" i="0" u="none" strike="noStrike" cap="none" baseline="0" dirty="0">
                <a:solidFill>
                  <a:srgbClr val="3F3F3F"/>
                </a:solidFill>
                <a:latin typeface="Calibri"/>
                <a:ea typeface="Calibri"/>
                <a:cs typeface="Calibri"/>
                <a:sym typeface="Calibri"/>
                <a:rtl val="0"/>
              </a:rPr>
              <a:t>(20 feet)</a:t>
            </a:r>
          </a:p>
          <a:p>
            <a:pPr marL="91440" marR="0" lvl="0" indent="-91440" algn="l" rtl="0">
              <a:lnSpc>
                <a:spcPct val="80000"/>
              </a:lnSpc>
              <a:spcBef>
                <a:spcPts val="1600"/>
              </a:spcBef>
              <a:spcAft>
                <a:spcPts val="0"/>
              </a:spcAft>
              <a:buClr>
                <a:schemeClr val="accent1"/>
              </a:buClr>
              <a:buSzPct val="94805"/>
              <a:buFont typeface="Calibri"/>
              <a:buChar char=" "/>
            </a:pPr>
            <a:r>
              <a:rPr lang="en-US" sz="1850" b="0" i="0" u="none" strike="noStrike" cap="none" baseline="0" dirty="0">
                <a:solidFill>
                  <a:srgbClr val="3F3F3F"/>
                </a:solidFill>
                <a:latin typeface="Calibri"/>
                <a:ea typeface="Calibri"/>
                <a:cs typeface="Calibri"/>
                <a:sym typeface="Calibri"/>
                <a:rtl val="0"/>
              </a:rPr>
              <a:t/>
            </a:r>
            <a:br>
              <a:rPr lang="en-US" sz="1850" b="0" i="0" u="none" strike="noStrike" cap="none" baseline="0" dirty="0">
                <a:solidFill>
                  <a:srgbClr val="3F3F3F"/>
                </a:solidFill>
                <a:latin typeface="Calibri"/>
                <a:ea typeface="Calibri"/>
                <a:cs typeface="Calibri"/>
                <a:sym typeface="Calibri"/>
                <a:rtl val="0"/>
              </a:rPr>
            </a:br>
            <a:r>
              <a:rPr lang="en-US" sz="1850" b="0" i="0" u="none" strike="noStrike" cap="none" baseline="0" dirty="0">
                <a:solidFill>
                  <a:srgbClr val="3F3F3F"/>
                </a:solidFill>
                <a:latin typeface="Calibri"/>
                <a:ea typeface="Calibri"/>
                <a:cs typeface="Calibri"/>
                <a:sym typeface="Calibri"/>
                <a:rtl val="0"/>
              </a:rPr>
              <a:t>RF Exposure Safety Guidelines</a:t>
            </a:r>
          </a:p>
          <a:p>
            <a:pPr marL="384048" marR="0" lvl="1" indent="-193548" algn="l" rtl="0">
              <a:lnSpc>
                <a:spcPct val="80000"/>
              </a:lnSpc>
              <a:spcBef>
                <a:spcPts val="400"/>
              </a:spcBef>
              <a:spcAft>
                <a:spcPts val="0"/>
              </a:spcAft>
              <a:buClr>
                <a:schemeClr val="accent1"/>
              </a:buClr>
              <a:buSzPct val="95924"/>
              <a:buFont typeface="Calibri"/>
              <a:buChar char="◦"/>
            </a:pPr>
            <a:r>
              <a:rPr lang="en-US" sz="1665" b="0" i="0" u="none" strike="noStrike" cap="none" baseline="0" dirty="0">
                <a:solidFill>
                  <a:srgbClr val="3F3F3F"/>
                </a:solidFill>
                <a:latin typeface="Calibri"/>
                <a:ea typeface="Calibri"/>
                <a:cs typeface="Calibri"/>
                <a:sym typeface="Calibri"/>
                <a:rtl val="0"/>
              </a:rPr>
              <a:t>ANSI/IEEE C95.1-1992</a:t>
            </a:r>
          </a:p>
          <a:p>
            <a:pPr marL="384048" marR="0" lvl="1" indent="-193548" algn="l" rtl="0">
              <a:lnSpc>
                <a:spcPct val="80000"/>
              </a:lnSpc>
              <a:spcBef>
                <a:spcPts val="600"/>
              </a:spcBef>
              <a:spcAft>
                <a:spcPts val="0"/>
              </a:spcAft>
              <a:buClr>
                <a:schemeClr val="accent1"/>
              </a:buClr>
              <a:buSzPct val="95924"/>
              <a:buFont typeface="Calibri"/>
              <a:buChar char="◦"/>
            </a:pPr>
            <a:r>
              <a:rPr lang="en-US" sz="1665" b="0" i="0" u="none" strike="noStrike" cap="none" baseline="0" dirty="0">
                <a:solidFill>
                  <a:srgbClr val="3F3F3F"/>
                </a:solidFill>
                <a:latin typeface="Calibri"/>
                <a:ea typeface="Calibri"/>
                <a:cs typeface="Calibri"/>
                <a:sym typeface="Calibri"/>
                <a:rtl val="0"/>
              </a:rPr>
              <a:t>FCC 47 C.F.R. 1.1307(b), 1.1310, 2.1091, 2.1093</a:t>
            </a:r>
          </a:p>
          <a:p>
            <a:pPr marL="91440" marR="0" lvl="0" indent="-91440" algn="l" rtl="0">
              <a:lnSpc>
                <a:spcPct val="80000"/>
              </a:lnSpc>
              <a:spcBef>
                <a:spcPts val="1600"/>
              </a:spcBef>
              <a:spcAft>
                <a:spcPts val="0"/>
              </a:spcAft>
              <a:buClr>
                <a:schemeClr val="accent1"/>
              </a:buClr>
              <a:buSzPct val="94805"/>
              <a:buFont typeface="Calibri"/>
              <a:buChar char=" "/>
            </a:pPr>
            <a:r>
              <a:rPr lang="en-US" sz="1850" b="0" i="0" u="none" strike="noStrike" cap="none" baseline="0" dirty="0">
                <a:solidFill>
                  <a:srgbClr val="3F3F3F"/>
                </a:solidFill>
                <a:latin typeface="Calibri"/>
                <a:ea typeface="Calibri"/>
                <a:cs typeface="Calibri"/>
                <a:sym typeface="Calibri"/>
                <a:rtl val="0"/>
              </a:rPr>
              <a:t/>
            </a:r>
            <a:br>
              <a:rPr lang="en-US" sz="1850" b="0" i="0" u="none" strike="noStrike" cap="none" baseline="0" dirty="0">
                <a:solidFill>
                  <a:srgbClr val="3F3F3F"/>
                </a:solidFill>
                <a:latin typeface="Calibri"/>
                <a:ea typeface="Calibri"/>
                <a:cs typeface="Calibri"/>
                <a:sym typeface="Calibri"/>
                <a:rtl val="0"/>
              </a:rPr>
            </a:br>
            <a:r>
              <a:rPr lang="en-US" sz="1850" b="0" i="0" u="none" strike="noStrike" cap="none" baseline="0" dirty="0">
                <a:solidFill>
                  <a:srgbClr val="3F3F3F"/>
                </a:solidFill>
                <a:latin typeface="Calibri"/>
                <a:ea typeface="Calibri"/>
                <a:cs typeface="Calibri"/>
                <a:sym typeface="Calibri"/>
                <a:rtl val="0"/>
              </a:rPr>
              <a:t>Limit for human exposure: 1 </a:t>
            </a:r>
            <a:r>
              <a:rPr lang="en-US" sz="1850" b="0" i="0" u="none" strike="noStrike" cap="none" baseline="0" dirty="0" err="1">
                <a:solidFill>
                  <a:srgbClr val="3F3F3F"/>
                </a:solidFill>
                <a:latin typeface="Calibri"/>
                <a:ea typeface="Calibri"/>
                <a:cs typeface="Calibri"/>
                <a:sym typeface="Calibri"/>
                <a:rtl val="0"/>
              </a:rPr>
              <a:t>mW</a:t>
            </a:r>
            <a:r>
              <a:rPr lang="en-US" sz="1850" b="0" i="0" u="none" strike="noStrike" cap="none" baseline="0" dirty="0">
                <a:solidFill>
                  <a:srgbClr val="3F3F3F"/>
                </a:solidFill>
                <a:latin typeface="Calibri"/>
                <a:ea typeface="Calibri"/>
                <a:cs typeface="Calibri"/>
                <a:sym typeface="Calibri"/>
                <a:rtl val="0"/>
              </a:rPr>
              <a:t>/cm</a:t>
            </a:r>
            <a:r>
              <a:rPr lang="en-US" sz="1850" b="0" i="0" u="none" strike="noStrike" cap="none" baseline="30000" dirty="0">
                <a:solidFill>
                  <a:srgbClr val="3F3F3F"/>
                </a:solidFill>
                <a:latin typeface="Calibri"/>
                <a:ea typeface="Calibri"/>
                <a:cs typeface="Calibri"/>
                <a:sym typeface="Calibri"/>
                <a:rtl val="0"/>
              </a:rPr>
              <a:t>2</a:t>
            </a:r>
          </a:p>
          <a:p>
            <a:pPr marL="91440" marR="0" lvl="0" indent="-91440" algn="l" rtl="0">
              <a:lnSpc>
                <a:spcPct val="80000"/>
              </a:lnSpc>
              <a:spcBef>
                <a:spcPts val="1400"/>
              </a:spcBef>
              <a:spcAft>
                <a:spcPts val="200"/>
              </a:spcAft>
              <a:buClr>
                <a:schemeClr val="accent1"/>
              </a:buClr>
              <a:buSzPct val="94805"/>
              <a:buFont typeface="Calibri"/>
              <a:buChar char=" "/>
            </a:pPr>
            <a:r>
              <a:rPr lang="en-US" sz="1850" b="0" i="0" u="none" strike="noStrike" cap="none" baseline="0" dirty="0">
                <a:solidFill>
                  <a:srgbClr val="3F3F3F"/>
                </a:solidFill>
                <a:latin typeface="Calibri"/>
                <a:ea typeface="Calibri"/>
                <a:cs typeface="Calibri"/>
                <a:sym typeface="Calibri"/>
                <a:rtl val="0"/>
              </a:rPr>
              <a:t/>
            </a:r>
            <a:br>
              <a:rPr lang="en-US" sz="1850" b="0" i="0" u="none" strike="noStrike" cap="none" baseline="0" dirty="0">
                <a:solidFill>
                  <a:srgbClr val="3F3F3F"/>
                </a:solidFill>
                <a:latin typeface="Calibri"/>
                <a:ea typeface="Calibri"/>
                <a:cs typeface="Calibri"/>
                <a:sym typeface="Calibri"/>
                <a:rtl val="0"/>
              </a:rPr>
            </a:br>
            <a:r>
              <a:rPr lang="en-US" sz="1850" b="0" i="0" u="none" strike="noStrike" cap="none" baseline="0" dirty="0">
                <a:solidFill>
                  <a:srgbClr val="3F3F3F"/>
                </a:solidFill>
                <a:latin typeface="Calibri"/>
                <a:ea typeface="Calibri"/>
                <a:cs typeface="Calibri"/>
                <a:sym typeface="Calibri"/>
                <a:rtl val="0"/>
              </a:rPr>
              <a:t>SAR Peak Transmit: 0.0076 </a:t>
            </a:r>
            <a:r>
              <a:rPr lang="en-US" sz="1850" b="0" i="0" u="none" strike="noStrike" cap="none" baseline="0" dirty="0" err="1">
                <a:solidFill>
                  <a:srgbClr val="3F3F3F"/>
                </a:solidFill>
                <a:latin typeface="Calibri"/>
                <a:ea typeface="Calibri"/>
                <a:cs typeface="Calibri"/>
                <a:sym typeface="Calibri"/>
                <a:rtl val="0"/>
              </a:rPr>
              <a:t>mW</a:t>
            </a:r>
            <a:r>
              <a:rPr lang="en-US" sz="1850" b="0" i="0" u="none" strike="noStrike" cap="none" baseline="0" dirty="0">
                <a:solidFill>
                  <a:srgbClr val="3F3F3F"/>
                </a:solidFill>
                <a:latin typeface="Calibri"/>
                <a:ea typeface="Calibri"/>
                <a:cs typeface="Calibri"/>
                <a:sym typeface="Calibri"/>
                <a:rtl val="0"/>
              </a:rPr>
              <a:t>/cm</a:t>
            </a:r>
            <a:r>
              <a:rPr lang="en-US" sz="1850" b="0" i="0" u="none" strike="noStrike" cap="none" baseline="30000" dirty="0">
                <a:solidFill>
                  <a:srgbClr val="3F3F3F"/>
                </a:solidFill>
                <a:latin typeface="Calibri"/>
                <a:ea typeface="Calibri"/>
                <a:cs typeface="Calibri"/>
                <a:sym typeface="Calibri"/>
                <a:rtl val="0"/>
              </a:rPr>
              <a:t>2</a:t>
            </a:r>
          </a:p>
        </p:txBody>
      </p:sp>
      <p:sp>
        <p:nvSpPr>
          <p:cNvPr id="125" name="Shape 12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baseline="0" smtClean="0">
                <a:solidFill>
                  <a:srgbClr val="FFFFFF"/>
                </a:solidFill>
                <a:latin typeface="Calibri"/>
                <a:ea typeface="Calibri"/>
                <a:cs typeface="Calibri"/>
                <a:sym typeface="Calibri"/>
                <a:rtl val="0"/>
              </a:rPr>
              <a:t>SAR Imager Team</a:t>
            </a:r>
            <a:endParaRPr lang="en-US" sz="900" b="0" i="0" u="none" strike="noStrike" cap="none" baseline="0">
              <a:solidFill>
                <a:srgbClr val="FFFFFF"/>
              </a:solidFill>
              <a:latin typeface="Calibri"/>
              <a:ea typeface="Calibri"/>
              <a:cs typeface="Calibri"/>
              <a:sym typeface="Calibri"/>
              <a:rtl val="0"/>
            </a:endParaRPr>
          </a:p>
        </p:txBody>
      </p:sp>
      <p:sp>
        <p:nvSpPr>
          <p:cNvPr id="126" name="Shape 126"/>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a:solidFill>
                  <a:srgbClr val="FFFFFF"/>
                </a:solidFill>
                <a:latin typeface="Calibri"/>
                <a:ea typeface="Calibri"/>
                <a:cs typeface="Calibri"/>
                <a:sym typeface="Calibri"/>
                <a:rtl val="0"/>
              </a:rPr>
              <a:t>77</a:t>
            </a:fld>
            <a:endParaRPr lang="en-US" sz="1050" b="0" i="0" u="none" strike="noStrike" cap="none" baseline="0">
              <a:solidFill>
                <a:srgbClr val="FFFFFF"/>
              </a:solidFill>
              <a:latin typeface="Calibri"/>
              <a:ea typeface="Calibri"/>
              <a:cs typeface="Calibri"/>
              <a:sym typeface="Calibri"/>
              <a:rtl val="0"/>
            </a:endParaRPr>
          </a:p>
        </p:txBody>
      </p:sp>
      <p:sp>
        <p:nvSpPr>
          <p:cNvPr id="3" name="Rectangle 2"/>
          <p:cNvSpPr/>
          <p:nvPr/>
        </p:nvSpPr>
        <p:spPr>
          <a:xfrm>
            <a:off x="449467" y="6459785"/>
            <a:ext cx="1194558" cy="261610"/>
          </a:xfrm>
          <a:prstGeom prst="rect">
            <a:avLst/>
          </a:prstGeom>
        </p:spPr>
        <p:txBody>
          <a:bodyPr wrap="none">
            <a:spAutoFit/>
          </a:bodyPr>
          <a:lstStyle/>
          <a:p>
            <a:r>
              <a:rPr lang="en-US" sz="1050" dirty="0" smtClean="0">
                <a:solidFill>
                  <a:schemeClr val="bg1"/>
                </a:solidFill>
                <a:latin typeface="Calibri" panose="020F0502020204030204" pitchFamily="34" charset="0"/>
              </a:rPr>
              <a:t>Scott </a:t>
            </a:r>
            <a:r>
              <a:rPr lang="en-US" sz="1050" dirty="0" err="1" smtClean="0">
                <a:solidFill>
                  <a:schemeClr val="bg1"/>
                </a:solidFill>
                <a:latin typeface="Calibri" panose="020F0502020204030204" pitchFamily="34" charset="0"/>
              </a:rPr>
              <a:t>Nicewonger</a:t>
            </a:r>
            <a:endParaRPr lang="en-US" sz="10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7172780"/>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Shape 15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smtClean="0">
                <a:solidFill>
                  <a:srgbClr val="FFFFFF"/>
                </a:solidFill>
                <a:latin typeface="Calibri"/>
                <a:ea typeface="Calibri"/>
                <a:cs typeface="Calibri"/>
                <a:sym typeface="Calibri"/>
              </a:rPr>
              <a:t>SAR Imager Team</a:t>
            </a:r>
            <a:endParaRPr lang="en-US" sz="900" b="0" i="0" u="none" strike="noStrike" cap="none" baseline="0">
              <a:solidFill>
                <a:srgbClr val="FFFFFF"/>
              </a:solidFill>
              <a:latin typeface="Calibri"/>
              <a:ea typeface="Calibri"/>
              <a:cs typeface="Calibri"/>
              <a:sym typeface="Calibri"/>
            </a:endParaRPr>
          </a:p>
        </p:txBody>
      </p:sp>
      <p:sp>
        <p:nvSpPr>
          <p:cNvPr id="156" name="Shape 15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78</a:t>
            </a:fld>
            <a:endParaRPr lang="en-US" sz="1050" b="0" i="0" u="none" strike="noStrike" cap="none" baseline="0">
              <a:solidFill>
                <a:srgbClr val="FFFFFF"/>
              </a:solidFill>
              <a:latin typeface="Calibri"/>
              <a:ea typeface="Calibri"/>
              <a:cs typeface="Calibri"/>
              <a:sym typeface="Calibri"/>
            </a:endParaRPr>
          </a:p>
        </p:txBody>
      </p:sp>
      <p:pic>
        <p:nvPicPr>
          <p:cNvPr id="157" name="Shape 157"/>
          <p:cNvPicPr preferRelativeResize="0">
            <a:picLocks noGrp="1"/>
          </p:cNvPicPr>
          <p:nvPr>
            <p:ph type="body" idx="1"/>
          </p:nvPr>
        </p:nvPicPr>
        <p:blipFill rotWithShape="1">
          <a:blip r:embed="rId3">
            <a:alphaModFix/>
          </a:blip>
          <a:srcRect/>
          <a:stretch/>
        </p:blipFill>
        <p:spPr>
          <a:xfrm>
            <a:off x="699745" y="151027"/>
            <a:ext cx="10827860" cy="6054564"/>
          </a:xfrm>
          <a:prstGeom prst="rect">
            <a:avLst/>
          </a:prstGeom>
          <a:noFill/>
          <a:ln>
            <a:noFill/>
          </a:ln>
        </p:spPr>
      </p:pic>
    </p:spTree>
    <p:extLst>
      <p:ext uri="{BB962C8B-B14F-4D97-AF65-F5344CB8AC3E}">
        <p14:creationId xmlns:p14="http://schemas.microsoft.com/office/powerpoint/2010/main" val="395192829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Goals</a:t>
            </a:r>
            <a:endParaRPr lang="en-US" dirty="0"/>
          </a:p>
        </p:txBody>
      </p:sp>
      <p:sp>
        <p:nvSpPr>
          <p:cNvPr id="3" name="Text Placeholder 2"/>
          <p:cNvSpPr>
            <a:spLocks noGrp="1"/>
          </p:cNvSpPr>
          <p:nvPr>
            <p:ph type="body" idx="1"/>
          </p:nvPr>
        </p:nvSpPr>
        <p:spPr>
          <a:xfrm>
            <a:off x="1097280" y="1845734"/>
            <a:ext cx="4937760" cy="4307416"/>
          </a:xfrm>
        </p:spPr>
        <p:txBody>
          <a:bodyPr>
            <a:normAutofit/>
          </a:bodyPr>
          <a:lstStyle/>
          <a:p>
            <a:pPr marL="0" indent="0">
              <a:buNone/>
            </a:pPr>
            <a:r>
              <a:rPr lang="en-US" sz="1800" u="sng" dirty="0" smtClean="0"/>
              <a:t>Mechanical Engineering </a:t>
            </a:r>
          </a:p>
          <a:p>
            <a:pPr>
              <a:buFont typeface="Wingdings" panose="05000000000000000000" pitchFamily="2" charset="2"/>
              <a:buChar char="Ø"/>
            </a:pPr>
            <a:r>
              <a:rPr lang="en-US" sz="1800" dirty="0" smtClean="0"/>
              <a:t>Mobility</a:t>
            </a:r>
            <a:endParaRPr lang="en-US" dirty="0"/>
          </a:p>
          <a:p>
            <a:pPr>
              <a:buFont typeface="Wingdings" panose="05000000000000000000" pitchFamily="2" charset="2"/>
              <a:buChar char="Ø"/>
            </a:pPr>
            <a:r>
              <a:rPr lang="en-US" sz="1800" dirty="0" smtClean="0"/>
              <a:t>Lower Weight</a:t>
            </a:r>
            <a:endParaRPr lang="en-US" sz="1800" dirty="0"/>
          </a:p>
          <a:p>
            <a:pPr>
              <a:buFont typeface="Wingdings" panose="05000000000000000000" pitchFamily="2" charset="2"/>
              <a:buChar char="Ø"/>
            </a:pPr>
            <a:r>
              <a:rPr lang="en-US" sz="2000" dirty="0" smtClean="0"/>
              <a:t>Horn </a:t>
            </a:r>
            <a:r>
              <a:rPr lang="en-US" sz="2000" dirty="0"/>
              <a:t>Adjustment</a:t>
            </a:r>
          </a:p>
          <a:p>
            <a:pPr>
              <a:buFont typeface="Wingdings" panose="05000000000000000000" pitchFamily="2" charset="2"/>
              <a:buChar char="Ø"/>
            </a:pPr>
            <a:r>
              <a:rPr lang="en-US" sz="2000" dirty="0" smtClean="0"/>
              <a:t>Increase Stability</a:t>
            </a:r>
            <a:endParaRPr lang="en-US" sz="2000" dirty="0"/>
          </a:p>
          <a:p>
            <a:pPr>
              <a:buFont typeface="Wingdings" panose="05000000000000000000" pitchFamily="2" charset="2"/>
              <a:buChar char="Ø"/>
            </a:pPr>
            <a:r>
              <a:rPr lang="en-US" sz="2000" dirty="0" smtClean="0"/>
              <a:t>Minimize Cost</a:t>
            </a:r>
            <a:endParaRPr lang="en-US" dirty="0"/>
          </a:p>
          <a:p>
            <a:pPr>
              <a:buFont typeface="Wingdings" panose="05000000000000000000" pitchFamily="2" charset="2"/>
              <a:buChar char="Ø"/>
            </a:pPr>
            <a:endParaRPr lang="en-US" dirty="0"/>
          </a:p>
        </p:txBody>
      </p:sp>
      <p:sp>
        <p:nvSpPr>
          <p:cNvPr id="4" name="Text Placeholder 3"/>
          <p:cNvSpPr>
            <a:spLocks noGrp="1"/>
          </p:cNvSpPr>
          <p:nvPr>
            <p:ph type="body" idx="2"/>
          </p:nvPr>
        </p:nvSpPr>
        <p:spPr/>
        <p:txBody>
          <a:bodyPr>
            <a:normAutofit/>
          </a:bodyPr>
          <a:lstStyle/>
          <a:p>
            <a:pPr marL="0" indent="0">
              <a:buNone/>
            </a:pPr>
            <a:r>
              <a:rPr lang="en-US" u="sng" dirty="0" smtClean="0"/>
              <a:t>Electrical Engineering</a:t>
            </a:r>
          </a:p>
          <a:p>
            <a:pPr>
              <a:buFont typeface="Wingdings" panose="05000000000000000000" pitchFamily="2" charset="2"/>
              <a:buChar char="Ø"/>
            </a:pPr>
            <a:r>
              <a:rPr lang="en-US" dirty="0" smtClean="0"/>
              <a:t>Identify reflector at 20 feet</a:t>
            </a:r>
          </a:p>
          <a:p>
            <a:pPr>
              <a:buFont typeface="Wingdings" panose="05000000000000000000" pitchFamily="2" charset="2"/>
              <a:buChar char="Ø"/>
            </a:pPr>
            <a:r>
              <a:rPr lang="en-US" dirty="0" smtClean="0"/>
              <a:t>Standalone functionality </a:t>
            </a:r>
            <a:endParaRPr lang="en-US" dirty="0"/>
          </a:p>
        </p:txBody>
      </p:sp>
      <p:sp>
        <p:nvSpPr>
          <p:cNvPr id="5" name="Footer Placeholder 4"/>
          <p:cNvSpPr>
            <a:spLocks noGrp="1"/>
          </p:cNvSpPr>
          <p:nvPr>
            <p:ph type="ftr" idx="11"/>
          </p:nvPr>
        </p:nvSpPr>
        <p:spPr/>
        <p:txBody>
          <a:bodyPr/>
          <a:lstStyle/>
          <a:p>
            <a:r>
              <a:rPr lang="en-US" smtClean="0"/>
              <a:t>SAR Imager Team</a:t>
            </a:r>
            <a:endParaRPr lang="en-US"/>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8</a:t>
            </a:fld>
            <a:endParaRPr lang="en-US" sz="1050" b="0" i="0" u="none" strike="noStrike" cap="none" baseline="0">
              <a:solidFill>
                <a:srgbClr val="FFFFFF"/>
              </a:solidFill>
              <a:latin typeface="Calibri"/>
              <a:ea typeface="Calibri"/>
              <a:cs typeface="Calibri"/>
              <a:sym typeface="Calibri"/>
              <a:rtl val="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spTree>
    <p:extLst>
      <p:ext uri="{BB962C8B-B14F-4D97-AF65-F5344CB8AC3E}">
        <p14:creationId xmlns:p14="http://schemas.microsoft.com/office/powerpoint/2010/main" val="2738976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3292064"/>
              </p:ext>
            </p:extLst>
          </p:nvPr>
        </p:nvGraphicFramePr>
        <p:xfrm>
          <a:off x="1097280" y="2000250"/>
          <a:ext cx="8077203" cy="4023924"/>
        </p:xfrm>
        <a:graphic>
          <a:graphicData uri="http://schemas.openxmlformats.org/drawingml/2006/table">
            <a:tbl>
              <a:tblPr firstRow="1" bandRow="1">
                <a:tableStyleId>{5C22544A-7EE6-4342-B048-85BDC9FD1C3A}</a:tableStyleId>
              </a:tblPr>
              <a:tblGrid>
                <a:gridCol w="2816548"/>
                <a:gridCol w="1707829"/>
                <a:gridCol w="1679009"/>
                <a:gridCol w="1873817"/>
              </a:tblGrid>
              <a:tr h="459818">
                <a:tc>
                  <a:txBody>
                    <a:bodyPr/>
                    <a:lstStyle/>
                    <a:p>
                      <a:r>
                        <a:rPr lang="en-US" dirty="0" smtClean="0"/>
                        <a:t>Task</a:t>
                      </a:r>
                      <a:endParaRPr lang="en-US" dirty="0"/>
                    </a:p>
                  </a:txBody>
                  <a:tcPr/>
                </a:tc>
                <a:tc>
                  <a:txBody>
                    <a:bodyPr/>
                    <a:lstStyle/>
                    <a:p>
                      <a:pPr algn="ctr"/>
                      <a:r>
                        <a:rPr lang="en-US" dirty="0" smtClean="0"/>
                        <a:t>Design</a:t>
                      </a:r>
                      <a:endParaRPr lang="en-US" dirty="0"/>
                    </a:p>
                  </a:txBody>
                  <a:tcPr/>
                </a:tc>
                <a:tc>
                  <a:txBody>
                    <a:bodyPr/>
                    <a:lstStyle/>
                    <a:p>
                      <a:pPr algn="ctr"/>
                      <a:r>
                        <a:rPr lang="en-US" dirty="0" smtClean="0"/>
                        <a:t>Prototype</a:t>
                      </a:r>
                      <a:endParaRPr lang="en-US" dirty="0"/>
                    </a:p>
                  </a:txBody>
                  <a:tcPr/>
                </a:tc>
                <a:tc>
                  <a:txBody>
                    <a:bodyPr/>
                    <a:lstStyle/>
                    <a:p>
                      <a:pPr algn="ctr"/>
                      <a:r>
                        <a:rPr lang="en-US" dirty="0" smtClean="0"/>
                        <a:t>Optimization</a:t>
                      </a:r>
                      <a:endParaRPr lang="en-US" dirty="0"/>
                    </a:p>
                  </a:txBody>
                  <a:tcPr/>
                </a:tc>
              </a:tr>
              <a:tr h="444674">
                <a:tc>
                  <a:txBody>
                    <a:bodyPr/>
                    <a:lstStyle/>
                    <a:p>
                      <a:r>
                        <a:rPr lang="en-US" dirty="0" smtClean="0"/>
                        <a:t>Component</a:t>
                      </a:r>
                      <a:r>
                        <a:rPr lang="en-US" baseline="0" dirty="0" smtClean="0"/>
                        <a:t> Testing</a:t>
                      </a:r>
                      <a:endParaRPr lang="en-US" dirty="0"/>
                    </a:p>
                  </a:txBody>
                  <a:tcPr/>
                </a:tc>
                <a:tc>
                  <a:txBody>
                    <a:bodyPr/>
                    <a:lstStyle/>
                    <a:p>
                      <a:pPr algn="ctr"/>
                      <a:r>
                        <a:rPr lang="en-US" dirty="0" smtClean="0">
                          <a:effectLst/>
                        </a:rPr>
                        <a:t>✔</a:t>
                      </a:r>
                      <a:endParaRPr lang="en-US" dirty="0"/>
                    </a:p>
                  </a:txBody>
                  <a:tcPr/>
                </a:tc>
                <a:tc>
                  <a:txBody>
                    <a:bodyPr/>
                    <a:lstStyle/>
                    <a:p>
                      <a:pPr algn="ctr"/>
                      <a:r>
                        <a:rPr lang="en-US" dirty="0" smtClean="0"/>
                        <a:t>N/A</a:t>
                      </a:r>
                      <a:endParaRPr lang="en-US" dirty="0"/>
                    </a:p>
                  </a:txBody>
                  <a:tcPr/>
                </a:tc>
                <a:tc>
                  <a:txBody>
                    <a:bodyPr/>
                    <a:lstStyle/>
                    <a:p>
                      <a:pPr algn="ctr"/>
                      <a:r>
                        <a:rPr lang="en-US" dirty="0" smtClean="0">
                          <a:effectLst/>
                        </a:rPr>
                        <a:t>✔</a:t>
                      </a:r>
                      <a:endParaRPr lang="en-US" dirty="0"/>
                    </a:p>
                  </a:txBody>
                  <a:tcPr/>
                </a:tc>
              </a:tr>
              <a:tr h="459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Signal Processing</a:t>
                      </a:r>
                    </a:p>
                  </a:txBody>
                  <a:tcPr/>
                </a:tc>
                <a:tc>
                  <a:txBody>
                    <a:bodyPr/>
                    <a:lstStyle/>
                    <a:p>
                      <a:pPr algn="ctr"/>
                      <a:r>
                        <a:rPr lang="en-US" dirty="0" smtClean="0">
                          <a:effectLst/>
                        </a:rPr>
                        <a:t>✔</a:t>
                      </a:r>
                      <a:endParaRPr lang="en-US" dirty="0"/>
                    </a:p>
                  </a:txBody>
                  <a:tcPr/>
                </a:tc>
                <a:tc>
                  <a:txBody>
                    <a:bodyPr/>
                    <a:lstStyle/>
                    <a:p>
                      <a:pPr algn="ctr"/>
                      <a:r>
                        <a:rPr lang="en-US" dirty="0" smtClean="0"/>
                        <a:t>N/A</a:t>
                      </a:r>
                      <a:endParaRPr lang="en-US" dirty="0"/>
                    </a:p>
                  </a:txBody>
                  <a:tcPr/>
                </a:tc>
                <a:tc>
                  <a:txBody>
                    <a:bodyPr/>
                    <a:lstStyle/>
                    <a:p>
                      <a:pPr algn="ctr"/>
                      <a:r>
                        <a:rPr lang="en-US" dirty="0" smtClean="0"/>
                        <a:t>○</a:t>
                      </a:r>
                      <a:endParaRPr lang="en-US" dirty="0"/>
                    </a:p>
                  </a:txBody>
                  <a:tcPr/>
                </a:tc>
              </a:tr>
              <a:tr h="6386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Processing &amp; Image Formation</a:t>
                      </a:r>
                    </a:p>
                  </a:txBody>
                  <a:tcPr/>
                </a:tc>
                <a:tc>
                  <a:txBody>
                    <a:bodyPr/>
                    <a:lstStyle/>
                    <a:p>
                      <a:pPr algn="ctr"/>
                      <a:r>
                        <a:rPr lang="en-US" dirty="0" smtClean="0">
                          <a:effectLst/>
                        </a:rPr>
                        <a:t>✔</a:t>
                      </a:r>
                      <a:endParaRPr lang="en-US" dirty="0"/>
                    </a:p>
                  </a:txBody>
                  <a:tcPr/>
                </a:tc>
                <a:tc>
                  <a:txBody>
                    <a:bodyPr/>
                    <a:lstStyle/>
                    <a:p>
                      <a:pPr algn="ctr"/>
                      <a:r>
                        <a:rPr lang="en-US" dirty="0" smtClean="0"/>
                        <a:t>N/A</a:t>
                      </a:r>
                      <a:endParaRPr lang="en-US" dirty="0"/>
                    </a:p>
                  </a:txBody>
                  <a:tcPr/>
                </a:tc>
                <a:tc>
                  <a:txBody>
                    <a:bodyPr/>
                    <a:lstStyle/>
                    <a:p>
                      <a:pPr algn="ctr"/>
                      <a:r>
                        <a:rPr lang="en-US" dirty="0" smtClean="0"/>
                        <a:t>○</a:t>
                      </a:r>
                      <a:endParaRPr lang="en-US" dirty="0"/>
                    </a:p>
                  </a:txBody>
                  <a:tcPr/>
                </a:tc>
              </a:tr>
              <a:tr h="459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Structure</a:t>
                      </a:r>
                    </a:p>
                  </a:txBody>
                  <a:tcPr/>
                </a:tc>
                <a:tc>
                  <a:txBody>
                    <a:bodyPr/>
                    <a:lstStyle/>
                    <a:p>
                      <a:pPr algn="ctr"/>
                      <a:r>
                        <a:rPr lang="en-US" dirty="0" smtClean="0">
                          <a:effectLst/>
                        </a:rPr>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459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Component Housing</a:t>
                      </a:r>
                    </a:p>
                  </a:txBody>
                  <a:tcPr/>
                </a:tc>
                <a:tc>
                  <a:txBody>
                    <a:bodyPr/>
                    <a:lstStyle/>
                    <a:p>
                      <a:pPr algn="ctr"/>
                      <a:r>
                        <a:rPr lang="en-US" dirty="0" smtClean="0">
                          <a:effectLst/>
                        </a:rPr>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a:t>
                      </a:r>
                      <a:endParaRPr lang="en-US" dirty="0"/>
                    </a:p>
                  </a:txBody>
                  <a:tcPr/>
                </a:tc>
              </a:tr>
              <a:tr h="459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Horn Holders</a:t>
                      </a:r>
                    </a:p>
                  </a:txBody>
                  <a:tcPr/>
                </a:tc>
                <a:tc>
                  <a:txBody>
                    <a:bodyPr/>
                    <a:lstStyle/>
                    <a:p>
                      <a:pPr algn="ctr"/>
                      <a:r>
                        <a:rPr lang="en-US" dirty="0" smtClean="0">
                          <a:effectLst/>
                        </a:rPr>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6386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Testing &amp; Calibration Equipment</a:t>
                      </a:r>
                    </a:p>
                  </a:txBody>
                  <a:tcPr/>
                </a:tc>
                <a:tc>
                  <a:txBody>
                    <a:bodyPr/>
                    <a:lstStyle/>
                    <a:p>
                      <a:pPr algn="ctr"/>
                      <a:r>
                        <a:rPr lang="en-US" dirty="0" smtClean="0">
                          <a:effectLst/>
                        </a:rPr>
                        <a:t>✔</a:t>
                      </a:r>
                      <a:endParaRPr lang="en-US" dirty="0"/>
                    </a:p>
                  </a:txBody>
                  <a:tcPr/>
                </a:tc>
                <a:tc>
                  <a:txBody>
                    <a:bodyPr/>
                    <a:lstStyle/>
                    <a:p>
                      <a:pPr algn="ct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p>
                  </a:txBody>
                  <a:tcPr/>
                </a:tc>
              </a:tr>
            </a:tbl>
          </a:graphicData>
        </a:graphic>
      </p:graphicFrame>
      <p:sp>
        <p:nvSpPr>
          <p:cNvPr id="5" name="TextBox 4"/>
          <p:cNvSpPr txBox="1"/>
          <p:nvPr/>
        </p:nvSpPr>
        <p:spPr>
          <a:xfrm>
            <a:off x="9591675" y="2000250"/>
            <a:ext cx="1857375" cy="1477328"/>
          </a:xfrm>
          <a:prstGeom prst="rect">
            <a:avLst/>
          </a:prstGeom>
          <a:noFill/>
        </p:spPr>
        <p:txBody>
          <a:bodyPr wrap="square" rtlCol="0">
            <a:spAutoFit/>
          </a:bodyPr>
          <a:lstStyle/>
          <a:p>
            <a:r>
              <a:rPr lang="en-US" dirty="0" smtClean="0"/>
              <a:t>Legend</a:t>
            </a:r>
          </a:p>
          <a:p>
            <a:r>
              <a:rPr lang="en-US" dirty="0" smtClean="0"/>
              <a:t>✘ - Not Started</a:t>
            </a:r>
          </a:p>
          <a:p>
            <a:r>
              <a:rPr lang="en-US" dirty="0"/>
              <a:t>○</a:t>
            </a:r>
            <a:r>
              <a:rPr lang="en-US" dirty="0" smtClean="0"/>
              <a:t>  - In Progress</a:t>
            </a:r>
          </a:p>
          <a:p>
            <a:r>
              <a:rPr lang="en-US" dirty="0" smtClean="0"/>
              <a:t>✔ - Completed</a:t>
            </a:r>
          </a:p>
          <a:p>
            <a:endParaRPr lang="en-US" dirty="0"/>
          </a:p>
        </p:txBody>
      </p:sp>
      <p:sp>
        <p:nvSpPr>
          <p:cNvPr id="3" name="Footer Placeholder 2"/>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9</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spTree>
    <p:extLst>
      <p:ext uri="{BB962C8B-B14F-4D97-AF65-F5344CB8AC3E}">
        <p14:creationId xmlns:p14="http://schemas.microsoft.com/office/powerpoint/2010/main" val="1014898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1009</TotalTime>
  <Words>2823</Words>
  <Application>Microsoft Office PowerPoint</Application>
  <PresentationFormat>Widescreen</PresentationFormat>
  <Paragraphs>791</Paragraphs>
  <Slides>78</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BrowalliaUPC</vt:lpstr>
      <vt:lpstr>Calibri</vt:lpstr>
      <vt:lpstr>Calibri Light</vt:lpstr>
      <vt:lpstr>Cambria Math</vt:lpstr>
      <vt:lpstr>Times New Roman</vt:lpstr>
      <vt:lpstr>Wingdings</vt:lpstr>
      <vt:lpstr>Retrospect</vt:lpstr>
      <vt:lpstr>SAR Imager</vt:lpstr>
      <vt:lpstr>Team Members</vt:lpstr>
      <vt:lpstr>Introduction</vt:lpstr>
      <vt:lpstr>Outline</vt:lpstr>
      <vt:lpstr>SAR Introduction</vt:lpstr>
      <vt:lpstr>Project Scope</vt:lpstr>
      <vt:lpstr>First Generation Goals </vt:lpstr>
      <vt:lpstr>Second Generation Goals</vt:lpstr>
      <vt:lpstr>Current Status</vt:lpstr>
      <vt:lpstr>Project Overview &amp;  Theory of Operation </vt:lpstr>
      <vt:lpstr>Conventional SAR</vt:lpstr>
      <vt:lpstr>PowerPoint Presentation</vt:lpstr>
      <vt:lpstr>Stationary Scanning</vt:lpstr>
      <vt:lpstr>Phase Slope</vt:lpstr>
      <vt:lpstr>PowerPoint Presentation</vt:lpstr>
      <vt:lpstr>Generation II Design Objectives</vt:lpstr>
      <vt:lpstr>PowerPoint Presentation</vt:lpstr>
      <vt:lpstr>  Signal Processing</vt:lpstr>
      <vt:lpstr>Signal Processing Approach</vt:lpstr>
      <vt:lpstr>Goals for Signal Processing</vt:lpstr>
      <vt:lpstr>Signal Processing Code</vt:lpstr>
      <vt:lpstr>Moving Forward</vt:lpstr>
      <vt:lpstr>  Structure Diagram &amp; Switching Data Processing Image Formation</vt:lpstr>
      <vt:lpstr>SWITCHING </vt:lpstr>
      <vt:lpstr>PowerPoint Presentation</vt:lpstr>
      <vt:lpstr>SWITCHING </vt:lpstr>
      <vt:lpstr>SWITCHING </vt:lpstr>
      <vt:lpstr>DATA PROCESSING  </vt:lpstr>
      <vt:lpstr>DATA PROCESSING</vt:lpstr>
      <vt:lpstr>DATA PROCESSING</vt:lpstr>
      <vt:lpstr>IMAGE FORMATION  </vt:lpstr>
      <vt:lpstr>IMAGE FORMATION </vt:lpstr>
      <vt:lpstr>RF, Electrical, &amp; Software Summary</vt:lpstr>
      <vt:lpstr>Key Milestones (Electrical)</vt:lpstr>
      <vt:lpstr>  Structure Design</vt:lpstr>
      <vt:lpstr>Initial Design Concepts </vt:lpstr>
      <vt:lpstr>Structure Revision: Version 3</vt:lpstr>
      <vt:lpstr>Structure Revision: Version 3.1</vt:lpstr>
      <vt:lpstr>Structure Revision: Version 4</vt:lpstr>
      <vt:lpstr>Structure Assembly </vt:lpstr>
      <vt:lpstr>Structure Force Analysis</vt:lpstr>
      <vt:lpstr>Structure Force Analysis Results </vt:lpstr>
      <vt:lpstr>New Structure Revision: Version 5</vt:lpstr>
      <vt:lpstr>  Component Housing</vt:lpstr>
      <vt:lpstr>Component Housing - Final Iteration</vt:lpstr>
      <vt:lpstr>Component Housing - Final Iteration</vt:lpstr>
      <vt:lpstr>New Thermal Analysis: Component Box</vt:lpstr>
      <vt:lpstr>Electromagnetic Interference &amp; Shielding</vt:lpstr>
      <vt:lpstr>  Horn Holders</vt:lpstr>
      <vt:lpstr>Horn Holder Design</vt:lpstr>
      <vt:lpstr>PowerPoint Presentation</vt:lpstr>
      <vt:lpstr>PowerPoint Presentation</vt:lpstr>
      <vt:lpstr>Final Design Iteration</vt:lpstr>
      <vt:lpstr>PowerPoint Presentation</vt:lpstr>
      <vt:lpstr>Horn Holder Prototype</vt:lpstr>
      <vt:lpstr>  Calibration &amp; Testing</vt:lpstr>
      <vt:lpstr>Horn Spacing - Jig</vt:lpstr>
      <vt:lpstr>Horn Calibration – Option 1</vt:lpstr>
      <vt:lpstr>Horn Calibration – Option 2</vt:lpstr>
      <vt:lpstr>PowerPoint Presentation</vt:lpstr>
      <vt:lpstr>  Room Setup, Budget, &amp; Future Plans</vt:lpstr>
      <vt:lpstr>Room Setup</vt:lpstr>
      <vt:lpstr>Room Setup</vt:lpstr>
      <vt:lpstr>Equipment Storage</vt:lpstr>
      <vt:lpstr>2015-2016 Budget</vt:lpstr>
      <vt:lpstr>Overall Budget (2014-2016)</vt:lpstr>
      <vt:lpstr>Remaining Tasks 2016</vt:lpstr>
      <vt:lpstr>Possibilities for Generation III</vt:lpstr>
      <vt:lpstr>Acknowledgements</vt:lpstr>
      <vt:lpstr>Sponsor</vt:lpstr>
      <vt:lpstr>Questions?</vt:lpstr>
      <vt:lpstr>References</vt:lpstr>
      <vt:lpstr>FRAME</vt:lpstr>
      <vt:lpstr>Structure Examination: V1</vt:lpstr>
      <vt:lpstr>Structure Examination: V2</vt:lpstr>
      <vt:lpstr>PowerPoint Presentation</vt:lpstr>
      <vt:lpstr>Safety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 Imager</dc:title>
  <dc:creator>Josh Dennis</dc:creator>
  <cp:lastModifiedBy>Nicewonger, Scott</cp:lastModifiedBy>
  <cp:revision>48</cp:revision>
  <dcterms:created xsi:type="dcterms:W3CDTF">2016-02-23T14:45:16Z</dcterms:created>
  <dcterms:modified xsi:type="dcterms:W3CDTF">2016-03-02T03:20:33Z</dcterms:modified>
</cp:coreProperties>
</file>